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382" autoAdjust="0"/>
    <p:restoredTop sz="94660"/>
  </p:normalViewPr>
  <p:slideViewPr>
    <p:cSldViewPr snapToGrid="0">
      <p:cViewPr>
        <p:scale>
          <a:sx n="77" d="100"/>
          <a:sy n="77" d="100"/>
        </p:scale>
        <p:origin x="-486" y="198"/>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IN"/>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IN"/>
          </a:p>
        </p:txBody>
      </p:sp>
      <p:sp>
        <p:nvSpPr>
          <p:cNvPr id="4" name="Date Placeholder 3"/>
          <p:cNvSpPr>
            <a:spLocks noGrp="1"/>
          </p:cNvSpPr>
          <p:nvPr>
            <p:ph type="dt" sz="half" idx="10"/>
          </p:nvPr>
        </p:nvSpPr>
        <p:spPr/>
        <p:txBody>
          <a:bodyPr/>
          <a:lstStyle/>
          <a:p>
            <a:fld id="{1F62A2D7-26E7-4D53-B2A7-DA0F432C7F19}" type="datetimeFigureOut">
              <a:rPr lang="en-IN" smtClean="0"/>
              <a:t>10/06/2019</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361493559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1F62A2D7-26E7-4D53-B2A7-DA0F432C7F19}" type="datetimeFigureOut">
              <a:rPr lang="en-IN" smtClean="0"/>
              <a:t>10/06/2019</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239672418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IN"/>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1F62A2D7-26E7-4D53-B2A7-DA0F432C7F19}" type="datetimeFigureOut">
              <a:rPr lang="en-IN" smtClean="0"/>
              <a:t>10/06/2019</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58261965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1F62A2D7-26E7-4D53-B2A7-DA0F432C7F19}" type="datetimeFigureOut">
              <a:rPr lang="en-IN" smtClean="0"/>
              <a:t>10/06/2019</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362056368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IN"/>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1F62A2D7-26E7-4D53-B2A7-DA0F432C7F19}" type="datetimeFigureOut">
              <a:rPr lang="en-IN" smtClean="0"/>
              <a:t>10/06/2019</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34836090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sz="half" idx="1"/>
          </p:nvPr>
        </p:nvSpPr>
        <p:spPr>
          <a:xfrm>
            <a:off x="838200" y="1825625"/>
            <a:ext cx="518160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Content Placeholder 3"/>
          <p:cNvSpPr>
            <a:spLocks noGrp="1"/>
          </p:cNvSpPr>
          <p:nvPr>
            <p:ph sz="half" idx="2"/>
          </p:nvPr>
        </p:nvSpPr>
        <p:spPr>
          <a:xfrm>
            <a:off x="6172200" y="1825625"/>
            <a:ext cx="518160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Date Placeholder 4"/>
          <p:cNvSpPr>
            <a:spLocks noGrp="1"/>
          </p:cNvSpPr>
          <p:nvPr>
            <p:ph type="dt" sz="half" idx="10"/>
          </p:nvPr>
        </p:nvSpPr>
        <p:spPr/>
        <p:txBody>
          <a:bodyPr/>
          <a:lstStyle/>
          <a:p>
            <a:fld id="{1F62A2D7-26E7-4D53-B2A7-DA0F432C7F19}" type="datetimeFigureOut">
              <a:rPr lang="en-IN" smtClean="0"/>
              <a:t>10/06/2019</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160625137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IN"/>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7" name="Date Placeholder 6"/>
          <p:cNvSpPr>
            <a:spLocks noGrp="1"/>
          </p:cNvSpPr>
          <p:nvPr>
            <p:ph type="dt" sz="half" idx="10"/>
          </p:nvPr>
        </p:nvSpPr>
        <p:spPr/>
        <p:txBody>
          <a:bodyPr/>
          <a:lstStyle/>
          <a:p>
            <a:fld id="{1F62A2D7-26E7-4D53-B2A7-DA0F432C7F19}" type="datetimeFigureOut">
              <a:rPr lang="en-IN" smtClean="0"/>
              <a:t>10/06/2019</a:t>
            </a:fld>
            <a:endParaRPr lang="en-IN"/>
          </a:p>
        </p:txBody>
      </p:sp>
      <p:sp>
        <p:nvSpPr>
          <p:cNvPr id="8" name="Footer Placeholder 7"/>
          <p:cNvSpPr>
            <a:spLocks noGrp="1"/>
          </p:cNvSpPr>
          <p:nvPr>
            <p:ph type="ftr" sz="quarter" idx="11"/>
          </p:nvPr>
        </p:nvSpPr>
        <p:spPr/>
        <p:txBody>
          <a:bodyPr/>
          <a:lstStyle/>
          <a:p>
            <a:endParaRPr lang="en-IN"/>
          </a:p>
        </p:txBody>
      </p:sp>
      <p:sp>
        <p:nvSpPr>
          <p:cNvPr id="9" name="Slide Number Placeholder 8"/>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12464261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Date Placeholder 2"/>
          <p:cNvSpPr>
            <a:spLocks noGrp="1"/>
          </p:cNvSpPr>
          <p:nvPr>
            <p:ph type="dt" sz="half" idx="10"/>
          </p:nvPr>
        </p:nvSpPr>
        <p:spPr/>
        <p:txBody>
          <a:bodyPr/>
          <a:lstStyle/>
          <a:p>
            <a:fld id="{1F62A2D7-26E7-4D53-B2A7-DA0F432C7F19}" type="datetimeFigureOut">
              <a:rPr lang="en-IN" smtClean="0"/>
              <a:t>10/06/2019</a:t>
            </a:fld>
            <a:endParaRPr lang="en-IN"/>
          </a:p>
        </p:txBody>
      </p:sp>
      <p:sp>
        <p:nvSpPr>
          <p:cNvPr id="4" name="Footer Placeholder 3"/>
          <p:cNvSpPr>
            <a:spLocks noGrp="1"/>
          </p:cNvSpPr>
          <p:nvPr>
            <p:ph type="ftr" sz="quarter" idx="11"/>
          </p:nvPr>
        </p:nvSpPr>
        <p:spPr/>
        <p:txBody>
          <a:bodyPr/>
          <a:lstStyle/>
          <a:p>
            <a:endParaRPr lang="en-IN"/>
          </a:p>
        </p:txBody>
      </p:sp>
      <p:sp>
        <p:nvSpPr>
          <p:cNvPr id="5" name="Slide Number Placeholder 4"/>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202440187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F62A2D7-26E7-4D53-B2A7-DA0F432C7F19}" type="datetimeFigureOut">
              <a:rPr lang="en-IN" smtClean="0"/>
              <a:t>10/06/2019</a:t>
            </a:fld>
            <a:endParaRPr lang="en-IN"/>
          </a:p>
        </p:txBody>
      </p:sp>
      <p:sp>
        <p:nvSpPr>
          <p:cNvPr id="3" name="Footer Placeholder 2"/>
          <p:cNvSpPr>
            <a:spLocks noGrp="1"/>
          </p:cNvSpPr>
          <p:nvPr>
            <p:ph type="ftr" sz="quarter" idx="11"/>
          </p:nvPr>
        </p:nvSpPr>
        <p:spPr/>
        <p:txBody>
          <a:bodyPr/>
          <a:lstStyle/>
          <a:p>
            <a:endParaRPr lang="en-IN"/>
          </a:p>
        </p:txBody>
      </p:sp>
      <p:sp>
        <p:nvSpPr>
          <p:cNvPr id="4" name="Slide Number Placeholder 3"/>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11476829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IN"/>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1F62A2D7-26E7-4D53-B2A7-DA0F432C7F19}" type="datetimeFigureOut">
              <a:rPr lang="en-IN" smtClean="0"/>
              <a:t>10/06/2019</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41604726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IN"/>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1F62A2D7-26E7-4D53-B2A7-DA0F432C7F19}" type="datetimeFigureOut">
              <a:rPr lang="en-IN" smtClean="0"/>
              <a:t>10/06/2019</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75CECB36-AFE5-4144-BFA0-2AB475681B45}" type="slidenum">
              <a:rPr lang="en-IN" smtClean="0"/>
              <a:t>‹#›</a:t>
            </a:fld>
            <a:endParaRPr lang="en-IN"/>
          </a:p>
        </p:txBody>
      </p:sp>
    </p:spTree>
    <p:extLst>
      <p:ext uri="{BB962C8B-B14F-4D97-AF65-F5344CB8AC3E}">
        <p14:creationId xmlns:p14="http://schemas.microsoft.com/office/powerpoint/2010/main" val="1522177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IN"/>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F62A2D7-26E7-4D53-B2A7-DA0F432C7F19}" type="datetimeFigureOut">
              <a:rPr lang="en-IN" smtClean="0"/>
              <a:t>10/06/2019</a:t>
            </a:fld>
            <a:endParaRPr lang="en-IN"/>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N"/>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5CECB36-AFE5-4144-BFA0-2AB475681B45}" type="slidenum">
              <a:rPr lang="en-IN" smtClean="0"/>
              <a:t>‹#›</a:t>
            </a:fld>
            <a:endParaRPr lang="en-IN"/>
          </a:p>
        </p:txBody>
      </p:sp>
    </p:spTree>
    <p:extLst>
      <p:ext uri="{BB962C8B-B14F-4D97-AF65-F5344CB8AC3E}">
        <p14:creationId xmlns:p14="http://schemas.microsoft.com/office/powerpoint/2010/main" val="166933100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IN" dirty="0" smtClean="0"/>
              <a:t>EVALUATION</a:t>
            </a:r>
            <a:br>
              <a:rPr lang="en-IN" dirty="0" smtClean="0"/>
            </a:br>
            <a:endParaRPr lang="en-IN" dirty="0"/>
          </a:p>
        </p:txBody>
      </p:sp>
      <p:sp>
        <p:nvSpPr>
          <p:cNvPr id="3" name="Subtitle 2"/>
          <p:cNvSpPr>
            <a:spLocks noGrp="1"/>
          </p:cNvSpPr>
          <p:nvPr>
            <p:ph type="subTitle" idx="1"/>
          </p:nvPr>
        </p:nvSpPr>
        <p:spPr/>
        <p:txBody>
          <a:bodyPr/>
          <a:lstStyle/>
          <a:p>
            <a:r>
              <a:rPr lang="en-IN" dirty="0" smtClean="0"/>
              <a:t>XII  BOTANY  2019-20</a:t>
            </a:r>
            <a:endParaRPr lang="en-IN" dirty="0"/>
          </a:p>
        </p:txBody>
      </p:sp>
    </p:spTree>
    <p:extLst>
      <p:ext uri="{BB962C8B-B14F-4D97-AF65-F5344CB8AC3E}">
        <p14:creationId xmlns:p14="http://schemas.microsoft.com/office/powerpoint/2010/main" val="117374890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What is </a:t>
            </a:r>
            <a:r>
              <a:rPr lang="en-IN" sz="2400" dirty="0" err="1" smtClean="0"/>
              <a:t>allopolyploidy?Name</a:t>
            </a:r>
            <a:r>
              <a:rPr lang="en-IN" sz="2400" dirty="0" smtClean="0"/>
              <a:t> an allopolyploid that has succeeded as a crop? How does colchicine induce polyploidy?</a:t>
            </a:r>
            <a:endParaRPr lang="en-IN" sz="2400" dirty="0"/>
          </a:p>
        </p:txBody>
      </p:sp>
      <p:sp>
        <p:nvSpPr>
          <p:cNvPr id="3" name="Content Placeholder 2"/>
          <p:cNvSpPr>
            <a:spLocks noGrp="1"/>
          </p:cNvSpPr>
          <p:nvPr>
            <p:ph idx="1"/>
          </p:nvPr>
        </p:nvSpPr>
        <p:spPr/>
        <p:txBody>
          <a:bodyPr>
            <a:normAutofit/>
          </a:bodyPr>
          <a:lstStyle/>
          <a:p>
            <a:r>
              <a:rPr lang="en-IN" sz="2400" dirty="0" smtClean="0"/>
              <a:t>The presence of two or more copies of different genomes in an organism is referred to as </a:t>
            </a:r>
            <a:r>
              <a:rPr lang="en-IN" sz="2400" dirty="0" err="1" smtClean="0"/>
              <a:t>allopolyploidy</a:t>
            </a:r>
            <a:endParaRPr lang="en-IN" sz="2400" dirty="0" smtClean="0"/>
          </a:p>
          <a:p>
            <a:r>
              <a:rPr lang="en-IN" sz="2400" dirty="0" smtClean="0"/>
              <a:t>Triticale</a:t>
            </a:r>
          </a:p>
          <a:p>
            <a:r>
              <a:rPr lang="en-IN" sz="2400" dirty="0" smtClean="0"/>
              <a:t>Prevents the formation of spindle apparatus during mitosis</a:t>
            </a:r>
            <a:endParaRPr lang="en-IN" sz="2400" dirty="0"/>
          </a:p>
        </p:txBody>
      </p:sp>
    </p:spTree>
    <p:extLst>
      <p:ext uri="{BB962C8B-B14F-4D97-AF65-F5344CB8AC3E}">
        <p14:creationId xmlns:p14="http://schemas.microsoft.com/office/powerpoint/2010/main" val="365737864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5838" y="537653"/>
            <a:ext cx="10515600" cy="1325563"/>
          </a:xfrm>
        </p:spPr>
        <p:txBody>
          <a:bodyPr>
            <a:normAutofit/>
          </a:bodyPr>
          <a:lstStyle/>
          <a:p>
            <a:r>
              <a:rPr lang="en-IN" sz="2400" dirty="0" smtClean="0"/>
              <a:t>How will you identify the genotype of a phenotypically dominant individual?</a:t>
            </a:r>
            <a:endParaRPr lang="en-IN" sz="2400" dirty="0"/>
          </a:p>
        </p:txBody>
      </p:sp>
      <p:sp>
        <p:nvSpPr>
          <p:cNvPr id="3" name="Content Placeholder 2"/>
          <p:cNvSpPr>
            <a:spLocks noGrp="1"/>
          </p:cNvSpPr>
          <p:nvPr>
            <p:ph idx="1"/>
          </p:nvPr>
        </p:nvSpPr>
        <p:spPr>
          <a:xfrm>
            <a:off x="915838" y="1609965"/>
            <a:ext cx="10515600" cy="4351338"/>
          </a:xfrm>
        </p:spPr>
        <p:txBody>
          <a:bodyPr>
            <a:normAutofit/>
          </a:bodyPr>
          <a:lstStyle/>
          <a:p>
            <a:r>
              <a:rPr lang="en-IN" sz="2400" dirty="0" smtClean="0"/>
              <a:t>By Test cross</a:t>
            </a:r>
          </a:p>
          <a:p>
            <a:r>
              <a:rPr lang="en-IN" sz="2400" dirty="0" smtClean="0"/>
              <a:t>The above question can be asked in different manner as follows</a:t>
            </a:r>
          </a:p>
          <a:p>
            <a:r>
              <a:rPr lang="en-IN" sz="2400" dirty="0" smtClean="0"/>
              <a:t>Work out a cross to find the genotype of a tall pea </a:t>
            </a:r>
            <a:r>
              <a:rPr lang="en-IN" sz="2400" dirty="0" err="1" smtClean="0"/>
              <a:t>plant.Name</a:t>
            </a:r>
            <a:r>
              <a:rPr lang="en-IN" sz="2400" dirty="0" smtClean="0"/>
              <a:t> the type of cross?</a:t>
            </a:r>
          </a:p>
          <a:p>
            <a:r>
              <a:rPr lang="en-IN" sz="2400" dirty="0" smtClean="0"/>
              <a:t>How would you find out whether a given tall garden pea plant is homozygous or heterozygous? Substantiate your answer with the help of Punnett square?</a:t>
            </a:r>
            <a:endParaRPr lang="en-IN" sz="2400" dirty="0"/>
          </a:p>
        </p:txBody>
      </p:sp>
    </p:spTree>
    <p:extLst>
      <p:ext uri="{BB962C8B-B14F-4D97-AF65-F5344CB8AC3E}">
        <p14:creationId xmlns:p14="http://schemas.microsoft.com/office/powerpoint/2010/main" val="122652572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Name the process which results due to crossing over? What is its importance? </a:t>
            </a:r>
            <a:endParaRPr lang="en-IN" sz="2400" dirty="0"/>
          </a:p>
        </p:txBody>
      </p:sp>
      <p:sp>
        <p:nvSpPr>
          <p:cNvPr id="3" name="Content Placeholder 2"/>
          <p:cNvSpPr>
            <a:spLocks noGrp="1"/>
          </p:cNvSpPr>
          <p:nvPr>
            <p:ph idx="1"/>
          </p:nvPr>
        </p:nvSpPr>
        <p:spPr/>
        <p:txBody>
          <a:bodyPr>
            <a:normAutofit/>
          </a:bodyPr>
          <a:lstStyle/>
          <a:p>
            <a:r>
              <a:rPr lang="en-IN" sz="2400" dirty="0" smtClean="0"/>
              <a:t>Recombination</a:t>
            </a:r>
          </a:p>
          <a:p>
            <a:r>
              <a:rPr lang="en-IN" sz="2400" dirty="0" smtClean="0"/>
              <a:t>Exchange of segments leads to new gene combinations which plays an important role in evolution</a:t>
            </a:r>
          </a:p>
          <a:p>
            <a:r>
              <a:rPr lang="en-IN" sz="2400" dirty="0" smtClean="0"/>
              <a:t>It reveals that genes are arranged linearly on the chromosomes</a:t>
            </a:r>
          </a:p>
          <a:p>
            <a:r>
              <a:rPr lang="en-IN" sz="2400" dirty="0" smtClean="0"/>
              <a:t>Genetic maps are based on the frequency of crossing over</a:t>
            </a:r>
          </a:p>
          <a:p>
            <a:r>
              <a:rPr lang="en-IN" sz="2400" dirty="0" smtClean="0"/>
              <a:t>It helps to </a:t>
            </a:r>
            <a:r>
              <a:rPr lang="en-IN" sz="2400" dirty="0" err="1" smtClean="0"/>
              <a:t>understsnd</a:t>
            </a:r>
            <a:r>
              <a:rPr lang="en-IN" sz="2400" dirty="0" smtClean="0"/>
              <a:t> the nature of mechanism  of gene action</a:t>
            </a:r>
          </a:p>
          <a:p>
            <a:r>
              <a:rPr lang="en-IN" sz="2400" dirty="0" smtClean="0"/>
              <a:t>New combinations are used in plant breeding</a:t>
            </a:r>
            <a:endParaRPr lang="en-IN" sz="2400" dirty="0"/>
          </a:p>
        </p:txBody>
      </p:sp>
    </p:spTree>
    <p:extLst>
      <p:ext uri="{BB962C8B-B14F-4D97-AF65-F5344CB8AC3E}">
        <p14:creationId xmlns:p14="http://schemas.microsoft.com/office/powerpoint/2010/main" val="108528644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2400" dirty="0" smtClean="0"/>
              <a:t>A plant of Antirrhinum </a:t>
            </a:r>
            <a:r>
              <a:rPr lang="en-IN" sz="2400" dirty="0" err="1" smtClean="0"/>
              <a:t>majus</a:t>
            </a:r>
            <a:r>
              <a:rPr lang="en-IN" sz="2400" dirty="0" smtClean="0"/>
              <a:t> with red flowers was crossed with another plant of the same species with white flowers. The plants of the F1 generation bore pink </a:t>
            </a:r>
            <a:r>
              <a:rPr lang="en-IN" sz="2400" dirty="0" err="1" smtClean="0"/>
              <a:t>flowers.Explain</a:t>
            </a:r>
            <a:r>
              <a:rPr lang="en-IN" sz="2400" dirty="0" smtClean="0"/>
              <a:t> the pattern of inheritance with the help of a cross ?         [OR]</a:t>
            </a:r>
            <a:br>
              <a:rPr lang="en-IN" sz="2400" dirty="0" smtClean="0"/>
            </a:br>
            <a:r>
              <a:rPr lang="en-IN" sz="2400" dirty="0" smtClean="0"/>
              <a:t>The F2 </a:t>
            </a:r>
            <a:r>
              <a:rPr lang="en-IN" sz="2400" dirty="0" err="1" smtClean="0"/>
              <a:t>projeny</a:t>
            </a:r>
            <a:r>
              <a:rPr lang="en-IN" sz="2400" dirty="0" smtClean="0"/>
              <a:t> of a monohybrid showed phenotypic &amp; genotypic ratio as 1:2:1, unlike that of </a:t>
            </a:r>
            <a:r>
              <a:rPr lang="en-IN" sz="2400" dirty="0" err="1" smtClean="0"/>
              <a:t>Mendels</a:t>
            </a:r>
            <a:r>
              <a:rPr lang="en-IN" sz="2400" dirty="0" smtClean="0"/>
              <a:t> monohybrid F2 ratio. With the help of a suitable example work out a cross &amp; explain how it is possible?</a:t>
            </a:r>
            <a:endParaRPr lang="en-IN" sz="2400" dirty="0"/>
          </a:p>
        </p:txBody>
      </p:sp>
      <p:sp>
        <p:nvSpPr>
          <p:cNvPr id="3" name="Content Placeholder 2"/>
          <p:cNvSpPr>
            <a:spLocks noGrp="1"/>
          </p:cNvSpPr>
          <p:nvPr>
            <p:ph idx="1"/>
          </p:nvPr>
        </p:nvSpPr>
        <p:spPr>
          <a:xfrm>
            <a:off x="838200" y="2130725"/>
            <a:ext cx="10515600" cy="4046238"/>
          </a:xfrm>
        </p:spPr>
        <p:txBody>
          <a:bodyPr/>
          <a:lstStyle/>
          <a:p>
            <a:r>
              <a:rPr lang="en-IN" dirty="0" smtClean="0"/>
              <a:t>The cross can be drawn clearly</a:t>
            </a:r>
          </a:p>
          <a:p>
            <a:r>
              <a:rPr lang="en-IN" dirty="0" smtClean="0"/>
              <a:t>Explanation</a:t>
            </a:r>
          </a:p>
          <a:p>
            <a:r>
              <a:rPr lang="en-IN" dirty="0" smtClean="0"/>
              <a:t>Because the gene for red colour is not completely dominant over the recessive gene  i.e., white</a:t>
            </a:r>
          </a:p>
          <a:p>
            <a:r>
              <a:rPr lang="en-IN" dirty="0" smtClean="0"/>
              <a:t>Pattern of inheritance : Incomplete Dominance</a:t>
            </a:r>
            <a:endParaRPr lang="en-IN" dirty="0"/>
          </a:p>
        </p:txBody>
      </p:sp>
    </p:spTree>
    <p:extLst>
      <p:ext uri="{BB962C8B-B14F-4D97-AF65-F5344CB8AC3E}">
        <p14:creationId xmlns:p14="http://schemas.microsoft.com/office/powerpoint/2010/main" val="366401087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Mention the role of ribosomes in peptide bond formation? How does ATP facilitate It?</a:t>
            </a:r>
            <a:endParaRPr lang="en-IN" sz="2400" dirty="0"/>
          </a:p>
        </p:txBody>
      </p:sp>
      <p:sp>
        <p:nvSpPr>
          <p:cNvPr id="3" name="Content Placeholder 2"/>
          <p:cNvSpPr>
            <a:spLocks noGrp="1"/>
          </p:cNvSpPr>
          <p:nvPr>
            <p:ph idx="1"/>
          </p:nvPr>
        </p:nvSpPr>
        <p:spPr/>
        <p:txBody>
          <a:bodyPr>
            <a:normAutofit/>
          </a:bodyPr>
          <a:lstStyle/>
          <a:p>
            <a:r>
              <a:rPr lang="en-IN" sz="2400" dirty="0" smtClean="0"/>
              <a:t>There are two sites in the large subunit of the ribosome, for subsequent </a:t>
            </a:r>
            <a:r>
              <a:rPr lang="en-IN" sz="2400" dirty="0" err="1" smtClean="0"/>
              <a:t>aminoacids</a:t>
            </a:r>
            <a:r>
              <a:rPr lang="en-IN" sz="2400" dirty="0" smtClean="0"/>
              <a:t> to bind &amp; thus ,be close enough to each other for the formation of a peptide bond. The ribosome also acts as a catalyst for the formation of peptide bond. Amino acids become activated by binding with its </a:t>
            </a:r>
            <a:r>
              <a:rPr lang="en-IN" sz="2400" dirty="0" err="1" smtClean="0"/>
              <a:t>tRNA</a:t>
            </a:r>
            <a:r>
              <a:rPr lang="en-IN" sz="2400" dirty="0" smtClean="0"/>
              <a:t> in the presence of amino acyl </a:t>
            </a:r>
            <a:r>
              <a:rPr lang="en-IN" sz="2400" dirty="0" err="1" smtClean="0"/>
              <a:t>synthetase</a:t>
            </a:r>
            <a:r>
              <a:rPr lang="en-IN" sz="2400" dirty="0" smtClean="0"/>
              <a:t> &amp; ATP</a:t>
            </a:r>
            <a:endParaRPr lang="en-IN" sz="2400" dirty="0"/>
          </a:p>
        </p:txBody>
      </p:sp>
    </p:spTree>
    <p:extLst>
      <p:ext uri="{BB962C8B-B14F-4D97-AF65-F5344CB8AC3E}">
        <p14:creationId xmlns:p14="http://schemas.microsoft.com/office/powerpoint/2010/main" val="215045208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Draw a schematic sketch of replication fork of DNA. Explain the role of the enzymes involved in DNA replication?</a:t>
            </a:r>
            <a:endParaRPr lang="en-IN" sz="2400" dirty="0"/>
          </a:p>
        </p:txBody>
      </p:sp>
      <p:sp>
        <p:nvSpPr>
          <p:cNvPr id="3" name="Content Placeholder 2"/>
          <p:cNvSpPr>
            <a:spLocks noGrp="1"/>
          </p:cNvSpPr>
          <p:nvPr>
            <p:ph idx="1"/>
          </p:nvPr>
        </p:nvSpPr>
        <p:spPr/>
        <p:txBody>
          <a:bodyPr>
            <a:normAutofit/>
          </a:bodyPr>
          <a:lstStyle/>
          <a:p>
            <a:r>
              <a:rPr lang="en-IN" sz="2400" dirty="0" smtClean="0"/>
              <a:t>Diagram</a:t>
            </a:r>
          </a:p>
          <a:p>
            <a:r>
              <a:rPr lang="en-IN" sz="2400" dirty="0" smtClean="0"/>
              <a:t>Enzymes involved in DNA replication</a:t>
            </a:r>
          </a:p>
          <a:p>
            <a:r>
              <a:rPr lang="en-IN" sz="2400" dirty="0" smtClean="0"/>
              <a:t>Helicase –To unzip the DNA strand</a:t>
            </a:r>
          </a:p>
          <a:p>
            <a:r>
              <a:rPr lang="en-IN" sz="2400" dirty="0" smtClean="0"/>
              <a:t>Topoisomerase- To maintain the fork</a:t>
            </a:r>
          </a:p>
          <a:p>
            <a:r>
              <a:rPr lang="en-IN" sz="2400" dirty="0" smtClean="0"/>
              <a:t>DNA dependent DNA polymerase to catalyse the polymerisation of nucleotides</a:t>
            </a:r>
          </a:p>
          <a:p>
            <a:r>
              <a:rPr lang="en-IN" sz="2400" dirty="0" smtClean="0"/>
              <a:t>DNA Ligase- To join the discontinuous strand or </a:t>
            </a:r>
            <a:r>
              <a:rPr lang="en-IN" sz="2400" dirty="0" err="1" smtClean="0"/>
              <a:t>okazaki</a:t>
            </a:r>
            <a:r>
              <a:rPr lang="en-IN" sz="2400" dirty="0" smtClean="0"/>
              <a:t> fragments formed on one of the template strands</a:t>
            </a:r>
            <a:endParaRPr lang="en-IN" sz="2400" dirty="0"/>
          </a:p>
        </p:txBody>
      </p:sp>
    </p:spTree>
    <p:extLst>
      <p:ext uri="{BB962C8B-B14F-4D97-AF65-F5344CB8AC3E}">
        <p14:creationId xmlns:p14="http://schemas.microsoft.com/office/powerpoint/2010/main" val="414057497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2400" dirty="0" smtClean="0"/>
              <a:t>Give a genetic explanation for the following cross. When a tall </a:t>
            </a:r>
            <a:r>
              <a:rPr lang="en-IN" sz="2400" dirty="0" err="1" smtClean="0"/>
              <a:t>peaplant</a:t>
            </a:r>
            <a:r>
              <a:rPr lang="en-IN" sz="2400" dirty="0" smtClean="0"/>
              <a:t> with round seeds was crossed with a dwarf pea plant with wrinkled seeds then all individuals of F1 population were tall with round </a:t>
            </a:r>
            <a:r>
              <a:rPr lang="en-IN" sz="2400" dirty="0" err="1" smtClean="0"/>
              <a:t>seeds.However</a:t>
            </a:r>
            <a:r>
              <a:rPr lang="en-IN" sz="2400" dirty="0" smtClean="0"/>
              <a:t> </a:t>
            </a:r>
            <a:r>
              <a:rPr lang="en-IN" sz="2400" dirty="0" err="1" smtClean="0"/>
              <a:t>selfing</a:t>
            </a:r>
            <a:r>
              <a:rPr lang="en-IN" sz="2400" dirty="0" smtClean="0"/>
              <a:t> among F1 population led to a 9:3:3:1 phenotypic ratio.</a:t>
            </a:r>
            <a:endParaRPr lang="en-IN" sz="2400" dirty="0"/>
          </a:p>
        </p:txBody>
      </p:sp>
      <p:sp>
        <p:nvSpPr>
          <p:cNvPr id="3" name="Content Placeholder 2"/>
          <p:cNvSpPr>
            <a:spLocks noGrp="1"/>
          </p:cNvSpPr>
          <p:nvPr>
            <p:ph idx="1"/>
          </p:nvPr>
        </p:nvSpPr>
        <p:spPr/>
        <p:txBody>
          <a:bodyPr>
            <a:normAutofit/>
          </a:bodyPr>
          <a:lstStyle/>
          <a:p>
            <a:r>
              <a:rPr lang="en-IN" sz="2400" dirty="0" smtClean="0"/>
              <a:t>Dihybrid cross to be drawn clearly</a:t>
            </a:r>
          </a:p>
          <a:p>
            <a:r>
              <a:rPr lang="en-IN" sz="2400" dirty="0" smtClean="0"/>
              <a:t>Genetic explanation will be:</a:t>
            </a:r>
          </a:p>
          <a:p>
            <a:r>
              <a:rPr lang="en-IN" sz="2400" dirty="0" smtClean="0"/>
              <a:t>Law of Dominance</a:t>
            </a:r>
          </a:p>
          <a:p>
            <a:r>
              <a:rPr lang="en-IN" sz="2400" dirty="0" smtClean="0"/>
              <a:t>Law of Segregation</a:t>
            </a:r>
          </a:p>
          <a:p>
            <a:r>
              <a:rPr lang="en-IN" sz="2400" dirty="0" smtClean="0"/>
              <a:t>Law of Independent Assortment</a:t>
            </a:r>
            <a:endParaRPr lang="en-IN" sz="2400" dirty="0"/>
          </a:p>
        </p:txBody>
      </p:sp>
    </p:spTree>
    <p:extLst>
      <p:ext uri="{BB962C8B-B14F-4D97-AF65-F5344CB8AC3E}">
        <p14:creationId xmlns:p14="http://schemas.microsoft.com/office/powerpoint/2010/main" val="99151714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N" dirty="0" smtClean="0"/>
              <a:t>                     BIOTECHNOLOGY</a:t>
            </a:r>
            <a:endParaRPr lang="en-IN" dirty="0"/>
          </a:p>
        </p:txBody>
      </p:sp>
      <p:sp>
        <p:nvSpPr>
          <p:cNvPr id="3" name="Content Placeholder 2"/>
          <p:cNvSpPr>
            <a:spLocks noGrp="1"/>
          </p:cNvSpPr>
          <p:nvPr>
            <p:ph idx="1"/>
          </p:nvPr>
        </p:nvSpPr>
        <p:spPr/>
        <p:txBody>
          <a:bodyPr>
            <a:normAutofit/>
          </a:bodyPr>
          <a:lstStyle/>
          <a:p>
            <a:r>
              <a:rPr lang="en-IN" sz="2400" dirty="0" smtClean="0"/>
              <a:t>How has the development of bioreactor helped in biotechnology?</a:t>
            </a:r>
          </a:p>
          <a:p>
            <a:r>
              <a:rPr lang="en-IN" sz="2400" dirty="0" smtClean="0"/>
              <a:t>ANS: Production of larger biomass, under controlled conditions</a:t>
            </a:r>
            <a:endParaRPr lang="en-IN" sz="2400" dirty="0"/>
          </a:p>
        </p:txBody>
      </p:sp>
    </p:spTree>
    <p:extLst>
      <p:ext uri="{BB962C8B-B14F-4D97-AF65-F5344CB8AC3E}">
        <p14:creationId xmlns:p14="http://schemas.microsoft.com/office/powerpoint/2010/main" val="81429754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Explain the importance of a selectable marker with  the help of a suitable example? </a:t>
            </a:r>
            <a:endParaRPr lang="en-IN" sz="2400" dirty="0"/>
          </a:p>
        </p:txBody>
      </p:sp>
      <p:sp>
        <p:nvSpPr>
          <p:cNvPr id="3" name="Content Placeholder 2"/>
          <p:cNvSpPr>
            <a:spLocks noGrp="1"/>
          </p:cNvSpPr>
          <p:nvPr>
            <p:ph idx="1"/>
          </p:nvPr>
        </p:nvSpPr>
        <p:spPr/>
        <p:txBody>
          <a:bodyPr/>
          <a:lstStyle/>
          <a:p>
            <a:r>
              <a:rPr lang="en-IN" dirty="0" smtClean="0"/>
              <a:t>For example if a recombinant DNA bearing gene for resistance to an antibiotic [</a:t>
            </a:r>
            <a:r>
              <a:rPr lang="en-IN" dirty="0" err="1" smtClean="0"/>
              <a:t>e.g</a:t>
            </a:r>
            <a:r>
              <a:rPr lang="en-IN" dirty="0" smtClean="0"/>
              <a:t>, ampicillin] is transferred inti </a:t>
            </a:r>
            <a:r>
              <a:rPr lang="en-IN" dirty="0" err="1" smtClean="0"/>
              <a:t>E.Coli</a:t>
            </a:r>
            <a:r>
              <a:rPr lang="en-IN" dirty="0" smtClean="0"/>
              <a:t> cells, the host cells become </a:t>
            </a:r>
            <a:r>
              <a:rPr lang="en-IN" dirty="0" err="1" smtClean="0"/>
              <a:t>transfoemed</a:t>
            </a:r>
            <a:r>
              <a:rPr lang="en-IN" dirty="0" smtClean="0"/>
              <a:t>  into ampicillin resistant </a:t>
            </a:r>
            <a:r>
              <a:rPr lang="en-IN" dirty="0" err="1" smtClean="0"/>
              <a:t>cells.If</a:t>
            </a:r>
            <a:r>
              <a:rPr lang="en-IN" dirty="0" smtClean="0"/>
              <a:t> these cells are spread on agar plates containing ampicillin, only </a:t>
            </a:r>
            <a:r>
              <a:rPr lang="en-IN" dirty="0" err="1" smtClean="0"/>
              <a:t>transformants</a:t>
            </a:r>
            <a:r>
              <a:rPr lang="en-IN" dirty="0" smtClean="0"/>
              <a:t> will grow, &amp; the untransformed recipient cells  will die as they do not contain the gene for ampicillin resistance. Thus transformed cells can be </a:t>
            </a:r>
            <a:r>
              <a:rPr lang="en-IN" dirty="0" err="1" smtClean="0"/>
              <a:t>selected.The</a:t>
            </a:r>
            <a:r>
              <a:rPr lang="en-IN" dirty="0" smtClean="0"/>
              <a:t> gene for ampicillin resistance, in this case is a useful selectable marker.  </a:t>
            </a:r>
            <a:endParaRPr lang="en-IN" dirty="0"/>
          </a:p>
        </p:txBody>
      </p:sp>
    </p:spTree>
    <p:extLst>
      <p:ext uri="{BB962C8B-B14F-4D97-AF65-F5344CB8AC3E}">
        <p14:creationId xmlns:p14="http://schemas.microsoft.com/office/powerpoint/2010/main" val="401361136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Why is Agrobacterium </a:t>
            </a:r>
            <a:r>
              <a:rPr lang="en-IN" sz="2400" dirty="0" err="1" smtClean="0"/>
              <a:t>tumifaciens</a:t>
            </a:r>
            <a:r>
              <a:rPr lang="en-IN" sz="2400" dirty="0" smtClean="0"/>
              <a:t> a good cloning vector ? Explain.</a:t>
            </a:r>
            <a:endParaRPr lang="en-IN" sz="2400" dirty="0"/>
          </a:p>
        </p:txBody>
      </p:sp>
      <p:sp>
        <p:nvSpPr>
          <p:cNvPr id="3" name="Content Placeholder 2"/>
          <p:cNvSpPr>
            <a:spLocks noGrp="1"/>
          </p:cNvSpPr>
          <p:nvPr>
            <p:ph idx="1"/>
          </p:nvPr>
        </p:nvSpPr>
        <p:spPr/>
        <p:txBody>
          <a:bodyPr>
            <a:normAutofit/>
          </a:bodyPr>
          <a:lstStyle/>
          <a:p>
            <a:r>
              <a:rPr lang="en-IN" sz="2400" dirty="0" smtClean="0"/>
              <a:t>Agrobacterium is a soil bacterium which causes disease in many dicot plants. It is able to deliver a piece of DNA known as T-DNA to transform the normal cells into tumour cells &amp;direct these tumour cells to produce the chemicals required by the pathogen. The tumour inducing [</a:t>
            </a:r>
            <a:r>
              <a:rPr lang="en-IN" sz="2400" dirty="0" err="1" smtClean="0"/>
              <a:t>Ti</a:t>
            </a:r>
            <a:r>
              <a:rPr lang="en-IN" sz="2400" dirty="0" smtClean="0"/>
              <a:t>] plasmid of Agrobacterium </a:t>
            </a:r>
            <a:r>
              <a:rPr lang="en-IN" sz="2400" dirty="0" err="1" smtClean="0"/>
              <a:t>tumefaciens</a:t>
            </a:r>
            <a:r>
              <a:rPr lang="en-IN" sz="2400" dirty="0" smtClean="0"/>
              <a:t> has now been modified into a cloning vector which is no more a pathogenic to the plants but still deliver genes of interest into a variety of plants. </a:t>
            </a:r>
            <a:endParaRPr lang="en-IN" sz="2400" dirty="0"/>
          </a:p>
        </p:txBody>
      </p:sp>
    </p:spTree>
    <p:extLst>
      <p:ext uri="{BB962C8B-B14F-4D97-AF65-F5344CB8AC3E}">
        <p14:creationId xmlns:p14="http://schemas.microsoft.com/office/powerpoint/2010/main" val="5366187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IN" sz="2400" dirty="0" smtClean="0"/>
              <a:t>REPRODUCTION</a:t>
            </a:r>
            <a:br>
              <a:rPr lang="en-IN" sz="2400" dirty="0" smtClean="0"/>
            </a:br>
            <a:r>
              <a:rPr lang="en-IN" sz="2400" dirty="0" smtClean="0"/>
              <a:t>1.Name the type of ovule in </a:t>
            </a:r>
            <a:r>
              <a:rPr lang="en-IN" sz="2400" dirty="0" err="1" smtClean="0"/>
              <a:t>Primulaceae</a:t>
            </a:r>
            <a:r>
              <a:rPr lang="en-IN" sz="2400" dirty="0" smtClean="0"/>
              <a:t> &amp; </a:t>
            </a:r>
            <a:r>
              <a:rPr lang="en-IN" sz="2400" dirty="0" err="1" smtClean="0"/>
              <a:t>Leguminosae</a:t>
            </a:r>
            <a:r>
              <a:rPr lang="en-IN" sz="2400" dirty="0" smtClean="0"/>
              <a:t>?</a:t>
            </a:r>
            <a:endParaRPr lang="en-IN" sz="2400" dirty="0"/>
          </a:p>
        </p:txBody>
      </p:sp>
      <p:sp>
        <p:nvSpPr>
          <p:cNvPr id="3" name="Subtitle 2"/>
          <p:cNvSpPr>
            <a:spLocks noGrp="1"/>
          </p:cNvSpPr>
          <p:nvPr>
            <p:ph type="subTitle" idx="1"/>
          </p:nvPr>
        </p:nvSpPr>
        <p:spPr/>
        <p:txBody>
          <a:bodyPr/>
          <a:lstStyle/>
          <a:p>
            <a:r>
              <a:rPr lang="en-IN" dirty="0" err="1" smtClean="0"/>
              <a:t>Hemianatropous</a:t>
            </a:r>
            <a:r>
              <a:rPr lang="en-IN" dirty="0" smtClean="0"/>
              <a:t> in </a:t>
            </a:r>
            <a:r>
              <a:rPr lang="en-IN" dirty="0" err="1" smtClean="0"/>
              <a:t>Primulaceae</a:t>
            </a:r>
            <a:endParaRPr lang="en-IN" dirty="0" smtClean="0"/>
          </a:p>
          <a:p>
            <a:r>
              <a:rPr lang="en-IN" dirty="0" err="1" smtClean="0"/>
              <a:t>Campylotropous</a:t>
            </a:r>
            <a:r>
              <a:rPr lang="en-IN" dirty="0" smtClean="0"/>
              <a:t> in </a:t>
            </a:r>
            <a:r>
              <a:rPr lang="en-IN" dirty="0" err="1" smtClean="0"/>
              <a:t>Leguminosae</a:t>
            </a:r>
            <a:endParaRPr lang="en-IN" dirty="0"/>
          </a:p>
        </p:txBody>
      </p:sp>
    </p:spTree>
    <p:extLst>
      <p:ext uri="{BB962C8B-B14F-4D97-AF65-F5344CB8AC3E}">
        <p14:creationId xmlns:p14="http://schemas.microsoft.com/office/powerpoint/2010/main" val="402037088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You have chosen a plasmid as vector for cloning your gene. However this vector plasmid lacks a selectable marker. How would it affect your experiment? </a:t>
            </a:r>
            <a:endParaRPr lang="en-IN" sz="2400" dirty="0"/>
          </a:p>
        </p:txBody>
      </p:sp>
      <p:sp>
        <p:nvSpPr>
          <p:cNvPr id="3" name="Content Placeholder 2"/>
          <p:cNvSpPr>
            <a:spLocks noGrp="1"/>
          </p:cNvSpPr>
          <p:nvPr>
            <p:ph idx="1"/>
          </p:nvPr>
        </p:nvSpPr>
        <p:spPr/>
        <p:txBody>
          <a:bodyPr>
            <a:normAutofit/>
          </a:bodyPr>
          <a:lstStyle/>
          <a:p>
            <a:r>
              <a:rPr lang="en-IN" sz="2400" dirty="0" smtClean="0"/>
              <a:t>In a gene cloning experiment ,first a recombinant DNA molecule is </a:t>
            </a:r>
            <a:r>
              <a:rPr lang="en-IN" sz="2400" dirty="0" err="1" smtClean="0"/>
              <a:t>constructed,where</a:t>
            </a:r>
            <a:r>
              <a:rPr lang="en-IN" sz="2400" dirty="0" smtClean="0"/>
              <a:t> the gene of interest is ligated to the vector &amp; introduced inside the host cell[transformation]. Since, not all the cells get transformed with the recombinant/plasmid DNA, in the absence of selectable marker, it will be difficult to distinguish between </a:t>
            </a:r>
            <a:r>
              <a:rPr lang="en-IN" sz="2400" dirty="0" err="1" smtClean="0"/>
              <a:t>transformants</a:t>
            </a:r>
            <a:r>
              <a:rPr lang="en-IN" sz="2400" dirty="0" smtClean="0"/>
              <a:t> &amp; non-</a:t>
            </a:r>
            <a:r>
              <a:rPr lang="en-IN" sz="2400" dirty="0" err="1" smtClean="0"/>
              <a:t>transformants</a:t>
            </a:r>
            <a:r>
              <a:rPr lang="en-IN" sz="2400" dirty="0" smtClean="0"/>
              <a:t>, because role of selectable marker is in the selection of </a:t>
            </a:r>
            <a:r>
              <a:rPr lang="en-IN" sz="2400" dirty="0" err="1" smtClean="0"/>
              <a:t>transformants</a:t>
            </a:r>
            <a:r>
              <a:rPr lang="en-IN" sz="2400" dirty="0" smtClean="0"/>
              <a:t>.</a:t>
            </a:r>
            <a:endParaRPr lang="en-IN" sz="2400" dirty="0"/>
          </a:p>
        </p:txBody>
      </p:sp>
    </p:spTree>
    <p:extLst>
      <p:ext uri="{BB962C8B-B14F-4D97-AF65-F5344CB8AC3E}">
        <p14:creationId xmlns:p14="http://schemas.microsoft.com/office/powerpoint/2010/main" val="361336753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A mixture of fragmented DNA was electrophoresed in agarose </a:t>
            </a:r>
            <a:r>
              <a:rPr lang="en-IN" sz="2400" dirty="0" err="1" smtClean="0"/>
              <a:t>gel.After</a:t>
            </a:r>
            <a:r>
              <a:rPr lang="en-IN" sz="2400" dirty="0" smtClean="0"/>
              <a:t> staining the gel with ethidium bromide, no DNA bands were observed. What could be the reason?</a:t>
            </a:r>
            <a:endParaRPr lang="en-IN" sz="2400" dirty="0"/>
          </a:p>
        </p:txBody>
      </p:sp>
      <p:sp>
        <p:nvSpPr>
          <p:cNvPr id="3" name="Content Placeholder 2"/>
          <p:cNvSpPr>
            <a:spLocks noGrp="1"/>
          </p:cNvSpPr>
          <p:nvPr>
            <p:ph idx="1"/>
          </p:nvPr>
        </p:nvSpPr>
        <p:spPr/>
        <p:txBody>
          <a:bodyPr>
            <a:normAutofit/>
          </a:bodyPr>
          <a:lstStyle/>
          <a:p>
            <a:r>
              <a:rPr lang="en-IN" sz="2400" dirty="0" smtClean="0"/>
              <a:t>The reasons could be</a:t>
            </a:r>
          </a:p>
          <a:p>
            <a:r>
              <a:rPr lang="en-IN" sz="2400" dirty="0" smtClean="0"/>
              <a:t>[</a:t>
            </a:r>
            <a:r>
              <a:rPr lang="en-IN" sz="2400" dirty="0" err="1" smtClean="0"/>
              <a:t>i</a:t>
            </a:r>
            <a:r>
              <a:rPr lang="en-IN" sz="2400" dirty="0" smtClean="0"/>
              <a:t>] DNA sample that was loaded on the gel may got contaminated with nuclease &amp; completely degraded</a:t>
            </a:r>
          </a:p>
          <a:p>
            <a:r>
              <a:rPr lang="en-IN" sz="2400" dirty="0" smtClean="0"/>
              <a:t>[ii] </a:t>
            </a:r>
            <a:r>
              <a:rPr lang="en-IN" sz="2400" dirty="0" err="1" smtClean="0"/>
              <a:t>Elactrodes</a:t>
            </a:r>
            <a:r>
              <a:rPr lang="en-IN" sz="2400" dirty="0" smtClean="0"/>
              <a:t> were put in opposite orientation in the gel assembly [</a:t>
            </a:r>
            <a:r>
              <a:rPr lang="en-IN" sz="2400" dirty="0" err="1" smtClean="0"/>
              <a:t>ie</a:t>
            </a:r>
            <a:r>
              <a:rPr lang="en-IN" sz="2400" dirty="0" smtClean="0"/>
              <a:t>]anode towards the wells. Since DNA molecules are negatively charged, they move towards anode &amp; hence move out of the gel instead of moving into the matrix of gel.</a:t>
            </a:r>
          </a:p>
          <a:p>
            <a:r>
              <a:rPr lang="en-IN" sz="2400" dirty="0" smtClean="0"/>
              <a:t>[iii] Ethidium bromide was not added at all or was not added in sufficient concentration &amp; so DNA was not visible.    </a:t>
            </a:r>
            <a:endParaRPr lang="en-IN" sz="2400" dirty="0"/>
          </a:p>
        </p:txBody>
      </p:sp>
    </p:spTree>
    <p:extLst>
      <p:ext uri="{BB962C8B-B14F-4D97-AF65-F5344CB8AC3E}">
        <p14:creationId xmlns:p14="http://schemas.microsoft.com/office/powerpoint/2010/main" val="11847236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96114"/>
            <a:ext cx="10515600" cy="1325563"/>
          </a:xfrm>
        </p:spPr>
        <p:txBody>
          <a:bodyPr>
            <a:normAutofit fontScale="90000"/>
          </a:bodyPr>
          <a:lstStyle/>
          <a:p>
            <a:r>
              <a:rPr lang="en-IN" sz="2400" dirty="0" smtClean="0"/>
              <a:t>[</a:t>
            </a:r>
            <a:r>
              <a:rPr lang="en-IN" sz="2400" dirty="0" err="1" smtClean="0"/>
              <a:t>i</a:t>
            </a:r>
            <a:r>
              <a:rPr lang="en-IN" sz="2400" dirty="0" smtClean="0"/>
              <a:t>] Mention the property that enables the explants to regenerate into a new plant?</a:t>
            </a:r>
            <a:br>
              <a:rPr lang="en-IN" sz="2400" dirty="0" smtClean="0"/>
            </a:br>
            <a:r>
              <a:rPr lang="en-IN" sz="2400" dirty="0" smtClean="0"/>
              <a:t>[ii] A banana herb is virus infected. Describe the method that will help in obtaining        healthy banana plants from this diseased plant?          [OR]</a:t>
            </a:r>
            <a:br>
              <a:rPr lang="en-IN" sz="2400" dirty="0" smtClean="0"/>
            </a:br>
            <a:r>
              <a:rPr lang="en-IN" sz="2400" dirty="0" smtClean="0"/>
              <a:t>How is it possible to recover healthy banana plants from a diseased but desirable quality banana </a:t>
            </a:r>
            <a:r>
              <a:rPr lang="en-IN" sz="2400" dirty="0" err="1" smtClean="0"/>
              <a:t>plant.Explain</a:t>
            </a:r>
            <a:r>
              <a:rPr lang="en-IN" sz="2400" dirty="0" smtClean="0"/>
              <a:t>?</a:t>
            </a:r>
            <a:br>
              <a:rPr lang="en-IN" sz="2400" dirty="0" smtClean="0"/>
            </a:br>
            <a:endParaRPr lang="en-IN" sz="2400" dirty="0"/>
          </a:p>
        </p:txBody>
      </p:sp>
      <p:sp>
        <p:nvSpPr>
          <p:cNvPr id="3" name="Content Placeholder 2"/>
          <p:cNvSpPr>
            <a:spLocks noGrp="1"/>
          </p:cNvSpPr>
          <p:nvPr>
            <p:ph idx="1"/>
          </p:nvPr>
        </p:nvSpPr>
        <p:spPr>
          <a:xfrm>
            <a:off x="1045234" y="2774531"/>
            <a:ext cx="10515600" cy="4351338"/>
          </a:xfrm>
        </p:spPr>
        <p:txBody>
          <a:bodyPr>
            <a:normAutofit/>
          </a:bodyPr>
          <a:lstStyle/>
          <a:p>
            <a:r>
              <a:rPr lang="en-IN" sz="2400" dirty="0" smtClean="0"/>
              <a:t>[</a:t>
            </a:r>
            <a:r>
              <a:rPr lang="en-IN" sz="2400" dirty="0" err="1" smtClean="0"/>
              <a:t>i</a:t>
            </a:r>
            <a:r>
              <a:rPr lang="en-IN" sz="2400" dirty="0" smtClean="0"/>
              <a:t>] </a:t>
            </a:r>
            <a:r>
              <a:rPr lang="en-IN" sz="2400" dirty="0" err="1" smtClean="0"/>
              <a:t>Totipotency</a:t>
            </a:r>
            <a:endParaRPr lang="en-IN" sz="2400" dirty="0" smtClean="0"/>
          </a:p>
          <a:p>
            <a:r>
              <a:rPr lang="en-IN" sz="2400" dirty="0" smtClean="0"/>
              <a:t>[ii] Healthy banana plants can be obtained from diseased plants by meristem culture. Although the plant is virus infected the apical &amp; axillary meristem is free of virus. This meristem is removed from the plant &amp; grown in vitro by </a:t>
            </a:r>
            <a:r>
              <a:rPr lang="en-IN" sz="2400" dirty="0" err="1" smtClean="0"/>
              <a:t>micropropagation</a:t>
            </a:r>
            <a:r>
              <a:rPr lang="en-IN" sz="2400" dirty="0" smtClean="0"/>
              <a:t>. The plants produced are virus free</a:t>
            </a:r>
            <a:endParaRPr lang="en-IN" sz="2400" dirty="0"/>
          </a:p>
        </p:txBody>
      </p:sp>
    </p:spTree>
    <p:extLst>
      <p:ext uri="{BB962C8B-B14F-4D97-AF65-F5344CB8AC3E}">
        <p14:creationId xmlns:p14="http://schemas.microsoft.com/office/powerpoint/2010/main" val="275969944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What is single cell protein? What is the significance of such a  protein?</a:t>
            </a:r>
            <a:endParaRPr lang="en-IN" sz="2400" dirty="0"/>
          </a:p>
        </p:txBody>
      </p:sp>
      <p:sp>
        <p:nvSpPr>
          <p:cNvPr id="3" name="Content Placeholder 2"/>
          <p:cNvSpPr>
            <a:spLocks noGrp="1"/>
          </p:cNvSpPr>
          <p:nvPr>
            <p:ph idx="1"/>
          </p:nvPr>
        </p:nvSpPr>
        <p:spPr/>
        <p:txBody>
          <a:bodyPr>
            <a:normAutofit/>
          </a:bodyPr>
          <a:lstStyle/>
          <a:p>
            <a:r>
              <a:rPr lang="en-IN" sz="2400" dirty="0" smtClean="0"/>
              <a:t>The biomass produced from microorganisms can be treated or processed in industry to be used as food &amp; is called single cell protein.</a:t>
            </a:r>
          </a:p>
          <a:p>
            <a:r>
              <a:rPr lang="en-IN" sz="2400" dirty="0" smtClean="0"/>
              <a:t>Significance of single cell protein:</a:t>
            </a:r>
          </a:p>
          <a:p>
            <a:r>
              <a:rPr lang="en-IN" sz="2400" dirty="0"/>
              <a:t> </a:t>
            </a:r>
            <a:r>
              <a:rPr lang="en-IN" sz="2400" dirty="0" smtClean="0"/>
              <a:t>  [</a:t>
            </a:r>
            <a:r>
              <a:rPr lang="en-IN" sz="2400" dirty="0" err="1" smtClean="0"/>
              <a:t>i</a:t>
            </a:r>
            <a:r>
              <a:rPr lang="en-IN" sz="2400" dirty="0" smtClean="0"/>
              <a:t>] Its production reduces pollution as it uses organic wastes &amp; industrial  effluents.</a:t>
            </a:r>
          </a:p>
          <a:p>
            <a:r>
              <a:rPr lang="en-IN" sz="2400" dirty="0" smtClean="0"/>
              <a:t>[ii] Single cell protein provides a protein –rich diet</a:t>
            </a:r>
          </a:p>
          <a:p>
            <a:r>
              <a:rPr lang="en-IN" sz="2400" dirty="0" smtClean="0"/>
              <a:t>[iii] It fulfils the demand of protein for human diet &amp; takes off pressure on agricultural system</a:t>
            </a:r>
          </a:p>
          <a:p>
            <a:endParaRPr lang="en-IN" sz="2400" dirty="0"/>
          </a:p>
        </p:txBody>
      </p:sp>
    </p:spTree>
    <p:extLst>
      <p:ext uri="{BB962C8B-B14F-4D97-AF65-F5344CB8AC3E}">
        <p14:creationId xmlns:p14="http://schemas.microsoft.com/office/powerpoint/2010/main" val="190707457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N" dirty="0" smtClean="0"/>
              <a:t>                              ECOLOGY</a:t>
            </a:r>
            <a:endParaRPr lang="en-IN" dirty="0"/>
          </a:p>
        </p:txBody>
      </p:sp>
      <p:sp>
        <p:nvSpPr>
          <p:cNvPr id="3" name="Content Placeholder 2"/>
          <p:cNvSpPr>
            <a:spLocks noGrp="1"/>
          </p:cNvSpPr>
          <p:nvPr>
            <p:ph idx="1"/>
          </p:nvPr>
        </p:nvSpPr>
        <p:spPr/>
        <p:txBody>
          <a:bodyPr/>
          <a:lstStyle/>
          <a:p>
            <a:r>
              <a:rPr lang="en-IN" dirty="0" smtClean="0"/>
              <a:t>What does ecological niche of an organism represent?</a:t>
            </a:r>
          </a:p>
          <a:p>
            <a:r>
              <a:rPr lang="en-IN" dirty="0" err="1" smtClean="0"/>
              <a:t>ANS:Ecological</a:t>
            </a:r>
            <a:r>
              <a:rPr lang="en-IN" dirty="0" smtClean="0"/>
              <a:t> niche of an organism refers to the ranges of tolerance it utilises &amp; </a:t>
            </a:r>
            <a:r>
              <a:rPr lang="en-IN" dirty="0" err="1" smtClean="0"/>
              <a:t>itsfuntional</a:t>
            </a:r>
            <a:r>
              <a:rPr lang="en-IN" dirty="0" smtClean="0"/>
              <a:t> role in the ecosystem.</a:t>
            </a:r>
            <a:endParaRPr lang="en-IN" dirty="0"/>
          </a:p>
        </p:txBody>
      </p:sp>
    </p:spTree>
    <p:extLst>
      <p:ext uri="{BB962C8B-B14F-4D97-AF65-F5344CB8AC3E}">
        <p14:creationId xmlns:p14="http://schemas.microsoft.com/office/powerpoint/2010/main" val="126746196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Name two basic types of competition found amongst organisms. Which one of them is more intense &amp; why?</a:t>
            </a:r>
            <a:endParaRPr lang="en-IN" sz="2400" dirty="0"/>
          </a:p>
        </p:txBody>
      </p:sp>
      <p:sp>
        <p:nvSpPr>
          <p:cNvPr id="3" name="Content Placeholder 2"/>
          <p:cNvSpPr>
            <a:spLocks noGrp="1"/>
          </p:cNvSpPr>
          <p:nvPr>
            <p:ph idx="1"/>
          </p:nvPr>
        </p:nvSpPr>
        <p:spPr/>
        <p:txBody>
          <a:bodyPr/>
          <a:lstStyle/>
          <a:p>
            <a:r>
              <a:rPr lang="en-IN" dirty="0" smtClean="0"/>
              <a:t>The two types are </a:t>
            </a:r>
          </a:p>
          <a:p>
            <a:r>
              <a:rPr lang="en-IN" dirty="0" smtClean="0"/>
              <a:t>[</a:t>
            </a:r>
            <a:r>
              <a:rPr lang="en-IN" dirty="0" err="1" smtClean="0"/>
              <a:t>i</a:t>
            </a:r>
            <a:r>
              <a:rPr lang="en-IN" dirty="0" smtClean="0"/>
              <a:t>] Interspecific competition </a:t>
            </a:r>
          </a:p>
          <a:p>
            <a:r>
              <a:rPr lang="en-IN" dirty="0" smtClean="0"/>
              <a:t>[ii] Intraspecific competition</a:t>
            </a:r>
          </a:p>
          <a:p>
            <a:r>
              <a:rPr lang="en-IN" dirty="0" smtClean="0"/>
              <a:t>The intraspecific competition is more intense because the requirements of the individual of the species are similar</a:t>
            </a:r>
            <a:endParaRPr lang="en-IN" dirty="0"/>
          </a:p>
        </p:txBody>
      </p:sp>
    </p:spTree>
    <p:extLst>
      <p:ext uri="{BB962C8B-B14F-4D97-AF65-F5344CB8AC3E}">
        <p14:creationId xmlns:p14="http://schemas.microsoft.com/office/powerpoint/2010/main" val="184406721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Why is predation required in a community of different organisms?</a:t>
            </a:r>
            <a:endParaRPr lang="en-IN" sz="2400" dirty="0"/>
          </a:p>
        </p:txBody>
      </p:sp>
      <p:sp>
        <p:nvSpPr>
          <p:cNvPr id="3" name="Content Placeholder 2"/>
          <p:cNvSpPr>
            <a:spLocks noGrp="1"/>
          </p:cNvSpPr>
          <p:nvPr>
            <p:ph idx="1"/>
          </p:nvPr>
        </p:nvSpPr>
        <p:spPr/>
        <p:txBody>
          <a:bodyPr>
            <a:normAutofit/>
          </a:bodyPr>
          <a:lstStyle/>
          <a:p>
            <a:r>
              <a:rPr lang="en-IN" sz="2400" dirty="0" smtClean="0"/>
              <a:t>[</a:t>
            </a:r>
            <a:r>
              <a:rPr lang="en-IN" sz="2400" dirty="0" err="1" smtClean="0"/>
              <a:t>i</a:t>
            </a:r>
            <a:r>
              <a:rPr lang="en-IN" sz="2400" dirty="0" smtClean="0"/>
              <a:t>]It keeps prey population under control</a:t>
            </a:r>
          </a:p>
          <a:p>
            <a:r>
              <a:rPr lang="en-IN" sz="2400" dirty="0" smtClean="0"/>
              <a:t>[ii]It helps in maintaining species diversity in a reducing the intensity of competition among competing prey species</a:t>
            </a:r>
          </a:p>
          <a:p>
            <a:r>
              <a:rPr lang="en-IN" sz="2400" dirty="0" smtClean="0"/>
              <a:t>[iii]It acts as a conduit for energy transfer across trophic levels</a:t>
            </a:r>
          </a:p>
          <a:p>
            <a:r>
              <a:rPr lang="en-IN" sz="2400" dirty="0" smtClean="0"/>
              <a:t>[iv]Biological control methods adopted in agricultural pest control are based on the ability of the predator to regulate prey population. </a:t>
            </a:r>
            <a:endParaRPr lang="en-IN" sz="2400" dirty="0"/>
          </a:p>
        </p:txBody>
      </p:sp>
    </p:spTree>
    <p:extLst>
      <p:ext uri="{BB962C8B-B14F-4D97-AF65-F5344CB8AC3E}">
        <p14:creationId xmlns:p14="http://schemas.microsoft.com/office/powerpoint/2010/main" val="19409559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Sometimes due to biotic /abiotic factor the climax remain in a particular seral stage {pre-climax} without reaching the climax . Do you agree with this statement, If yes give a suitable example </a:t>
            </a:r>
            <a:endParaRPr lang="en-IN" sz="2400" dirty="0"/>
          </a:p>
        </p:txBody>
      </p:sp>
      <p:sp>
        <p:nvSpPr>
          <p:cNvPr id="3" name="Content Placeholder 2"/>
          <p:cNvSpPr>
            <a:spLocks noGrp="1"/>
          </p:cNvSpPr>
          <p:nvPr>
            <p:ph idx="1"/>
          </p:nvPr>
        </p:nvSpPr>
        <p:spPr/>
        <p:txBody>
          <a:bodyPr>
            <a:normAutofit/>
          </a:bodyPr>
          <a:lstStyle/>
          <a:p>
            <a:r>
              <a:rPr lang="en-IN" sz="2400" dirty="0" smtClean="0"/>
              <a:t>This can happen in cases of forest fires, landslide, in soil characteristics, &amp;increase in herbivore population leading to over-grazing.  </a:t>
            </a:r>
            <a:endParaRPr lang="en-IN" sz="2400" dirty="0"/>
          </a:p>
        </p:txBody>
      </p:sp>
    </p:spTree>
    <p:extLst>
      <p:ext uri="{BB962C8B-B14F-4D97-AF65-F5344CB8AC3E}">
        <p14:creationId xmlns:p14="http://schemas.microsoft.com/office/powerpoint/2010/main" val="73539743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2400" dirty="0" smtClean="0"/>
              <a:t>What will happen to an ecosystem if</a:t>
            </a:r>
            <a:br>
              <a:rPr lang="en-IN" sz="2400" dirty="0" smtClean="0"/>
            </a:br>
            <a:r>
              <a:rPr lang="en-IN" sz="2400" dirty="0" smtClean="0"/>
              <a:t>All producers are removed</a:t>
            </a:r>
            <a:br>
              <a:rPr lang="en-IN" sz="2400" dirty="0" smtClean="0"/>
            </a:br>
            <a:r>
              <a:rPr lang="en-IN" sz="2400" dirty="0" smtClean="0"/>
              <a:t>All organisms of herbivore level are eliminated</a:t>
            </a:r>
            <a:br>
              <a:rPr lang="en-IN" sz="2400" dirty="0" smtClean="0"/>
            </a:br>
            <a:r>
              <a:rPr lang="en-IN" sz="2400" dirty="0" smtClean="0"/>
              <a:t>All top carnivore population is removed</a:t>
            </a:r>
            <a:endParaRPr lang="en-IN" sz="2400" dirty="0"/>
          </a:p>
        </p:txBody>
      </p:sp>
      <p:sp>
        <p:nvSpPr>
          <p:cNvPr id="3" name="Content Placeholder 2"/>
          <p:cNvSpPr>
            <a:spLocks noGrp="1"/>
          </p:cNvSpPr>
          <p:nvPr>
            <p:ph idx="1"/>
          </p:nvPr>
        </p:nvSpPr>
        <p:spPr/>
        <p:txBody>
          <a:bodyPr>
            <a:normAutofit/>
          </a:bodyPr>
          <a:lstStyle/>
          <a:p>
            <a:r>
              <a:rPr lang="en-IN" sz="2400" dirty="0" smtClean="0"/>
              <a:t>[</a:t>
            </a:r>
            <a:r>
              <a:rPr lang="en-IN" sz="2400" dirty="0" err="1" smtClean="0"/>
              <a:t>i</a:t>
            </a:r>
            <a:r>
              <a:rPr lang="en-IN" sz="2400" dirty="0" smtClean="0"/>
              <a:t>] Reduction in primary productivity. No biomass available for consumption by higher trophic levels/heterotrophs</a:t>
            </a:r>
          </a:p>
          <a:p>
            <a:r>
              <a:rPr lang="en-IN" sz="2400" dirty="0" smtClean="0"/>
              <a:t>[ii]Increase in primary productivity &amp;biomass of </a:t>
            </a:r>
            <a:r>
              <a:rPr lang="en-IN" sz="2400" dirty="0" err="1" smtClean="0"/>
              <a:t>producers.Carnivore</a:t>
            </a:r>
            <a:r>
              <a:rPr lang="en-IN" sz="2400" dirty="0" smtClean="0"/>
              <a:t> population will dwindle due to shortage of food</a:t>
            </a:r>
          </a:p>
          <a:p>
            <a:r>
              <a:rPr lang="en-IN" sz="2400" dirty="0" smtClean="0"/>
              <a:t>[iii]Increase in number of herbivores which leads to over grazing by herbivores, finally resulting in desertification </a:t>
            </a:r>
            <a:endParaRPr lang="en-IN" sz="2400" dirty="0"/>
          </a:p>
        </p:txBody>
      </p:sp>
    </p:spTree>
    <p:extLst>
      <p:ext uri="{BB962C8B-B14F-4D97-AF65-F5344CB8AC3E}">
        <p14:creationId xmlns:p14="http://schemas.microsoft.com/office/powerpoint/2010/main" val="356754686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Differentiate between ‘bad ozone’ &amp; ’good ozone’?</a:t>
            </a:r>
            <a:endParaRPr lang="en-IN" sz="2400" dirty="0"/>
          </a:p>
        </p:txBody>
      </p:sp>
      <p:sp>
        <p:nvSpPr>
          <p:cNvPr id="3" name="Content Placeholder 2"/>
          <p:cNvSpPr>
            <a:spLocks noGrp="1"/>
          </p:cNvSpPr>
          <p:nvPr>
            <p:ph idx="1"/>
          </p:nvPr>
        </p:nvSpPr>
        <p:spPr/>
        <p:txBody>
          <a:bodyPr/>
          <a:lstStyle/>
          <a:p>
            <a:r>
              <a:rPr lang="en-IN" dirty="0" smtClean="0"/>
              <a:t>The ozone found in the lower atmosphere is called bad ozone</a:t>
            </a:r>
          </a:p>
          <a:p>
            <a:r>
              <a:rPr lang="en-IN" dirty="0" smtClean="0"/>
              <a:t>It harms both plants &amp; animals</a:t>
            </a:r>
          </a:p>
          <a:p>
            <a:r>
              <a:rPr lang="en-IN" dirty="0" smtClean="0"/>
              <a:t>The ozone found in the stratosphere is called good ozone</a:t>
            </a:r>
          </a:p>
          <a:p>
            <a:r>
              <a:rPr lang="en-IN" dirty="0" smtClean="0"/>
              <a:t>It absorbs UV radiation &amp; protects the living organisms from its harmful effects  </a:t>
            </a:r>
            <a:endParaRPr lang="en-IN" dirty="0"/>
          </a:p>
        </p:txBody>
      </p:sp>
    </p:spTree>
    <p:extLst>
      <p:ext uri="{BB962C8B-B14F-4D97-AF65-F5344CB8AC3E}">
        <p14:creationId xmlns:p14="http://schemas.microsoft.com/office/powerpoint/2010/main" val="383151166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              Name the type of flower which favours cross pollination?  </a:t>
            </a:r>
            <a:endParaRPr lang="en-IN" sz="2400" dirty="0"/>
          </a:p>
        </p:txBody>
      </p:sp>
      <p:sp>
        <p:nvSpPr>
          <p:cNvPr id="3" name="Content Placeholder 2"/>
          <p:cNvSpPr>
            <a:spLocks noGrp="1"/>
          </p:cNvSpPr>
          <p:nvPr>
            <p:ph idx="1"/>
          </p:nvPr>
        </p:nvSpPr>
        <p:spPr/>
        <p:txBody>
          <a:bodyPr/>
          <a:lstStyle/>
          <a:p>
            <a:endParaRPr lang="en-IN" sz="2400" dirty="0" smtClean="0"/>
          </a:p>
          <a:p>
            <a:endParaRPr lang="en-IN" sz="2400" dirty="0"/>
          </a:p>
          <a:p>
            <a:endParaRPr lang="en-IN" sz="2400" dirty="0" smtClean="0"/>
          </a:p>
          <a:p>
            <a:r>
              <a:rPr lang="en-IN" sz="2400" dirty="0"/>
              <a:t> </a:t>
            </a:r>
            <a:r>
              <a:rPr lang="en-IN" sz="2400" dirty="0" smtClean="0"/>
              <a:t>   </a:t>
            </a:r>
            <a:r>
              <a:rPr lang="en-IN" sz="2400" dirty="0" err="1" smtClean="0"/>
              <a:t>Chasmogous</a:t>
            </a:r>
            <a:r>
              <a:rPr lang="en-IN" sz="2400" dirty="0" smtClean="0"/>
              <a:t>      or   Unisexual</a:t>
            </a:r>
          </a:p>
          <a:p>
            <a:endParaRPr lang="en-IN" dirty="0"/>
          </a:p>
          <a:p>
            <a:endParaRPr lang="en-IN" dirty="0"/>
          </a:p>
        </p:txBody>
      </p:sp>
    </p:spTree>
    <p:extLst>
      <p:ext uri="{BB962C8B-B14F-4D97-AF65-F5344CB8AC3E}">
        <p14:creationId xmlns:p14="http://schemas.microsoft.com/office/powerpoint/2010/main" val="1644585528"/>
      </p:ext>
    </p:extLst>
  </p:cSld>
  <p:clrMapOvr>
    <a:masterClrMapping/>
  </p:clrMapOvr>
  <p:transition spd="slow">
    <p:push dir="u"/>
  </p:transition>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What is an incomplete ecosystem? Explain with an example?</a:t>
            </a:r>
            <a:endParaRPr lang="en-IN" sz="2400" dirty="0"/>
          </a:p>
        </p:txBody>
      </p:sp>
      <p:sp>
        <p:nvSpPr>
          <p:cNvPr id="3" name="Content Placeholder 2"/>
          <p:cNvSpPr>
            <a:spLocks noGrp="1"/>
          </p:cNvSpPr>
          <p:nvPr>
            <p:ph idx="1"/>
          </p:nvPr>
        </p:nvSpPr>
        <p:spPr/>
        <p:txBody>
          <a:bodyPr>
            <a:normAutofit/>
          </a:bodyPr>
          <a:lstStyle/>
          <a:p>
            <a:r>
              <a:rPr lang="en-IN" sz="2400" dirty="0" smtClean="0"/>
              <a:t>An ecosystem is a functional unit with biotic abiotic factors interacting with one another resulting in a physical structure. Absence of any component will make an ecosystem incomplete as it will hinder the functioning of the </a:t>
            </a:r>
            <a:r>
              <a:rPr lang="en-IN" sz="2400" dirty="0" err="1" smtClean="0"/>
              <a:t>ecosystem.Examples</a:t>
            </a:r>
            <a:r>
              <a:rPr lang="en-IN" sz="2400" dirty="0" smtClean="0"/>
              <a:t> of such an ecosystem can be a fish tank or deep aphotic zone of the oceans where producers are absent.</a:t>
            </a:r>
            <a:endParaRPr lang="en-IN" sz="2400" dirty="0"/>
          </a:p>
        </p:txBody>
      </p:sp>
    </p:spTree>
    <p:extLst>
      <p:ext uri="{BB962C8B-B14F-4D97-AF65-F5344CB8AC3E}">
        <p14:creationId xmlns:p14="http://schemas.microsoft.com/office/powerpoint/2010/main" val="802144901"/>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2400" dirty="0" smtClean="0"/>
              <a:t>Explain the process of artificial hybridisation to get improved crop variety in  [</a:t>
            </a:r>
            <a:r>
              <a:rPr lang="en-IN" sz="2400" dirty="0" err="1" smtClean="0"/>
              <a:t>i</a:t>
            </a:r>
            <a:r>
              <a:rPr lang="en-IN" sz="2400" dirty="0" smtClean="0"/>
              <a:t>] plants bearing bisexual flowers [ii] </a:t>
            </a:r>
            <a:r>
              <a:rPr lang="en-IN" sz="2400" dirty="0" err="1" smtClean="0"/>
              <a:t>femake</a:t>
            </a:r>
            <a:r>
              <a:rPr lang="en-IN" sz="2400" dirty="0" smtClean="0"/>
              <a:t> parent producing unisexual flowers?</a:t>
            </a:r>
            <a:br>
              <a:rPr lang="en-IN" sz="2400" dirty="0" smtClean="0"/>
            </a:br>
            <a:r>
              <a:rPr lang="en-IN" sz="2400" dirty="0"/>
              <a:t> </a:t>
            </a:r>
            <a:r>
              <a:rPr lang="en-IN" sz="2400" dirty="0" smtClean="0"/>
              <a:t>					OR</a:t>
            </a:r>
            <a:br>
              <a:rPr lang="en-IN" sz="2400" dirty="0" smtClean="0"/>
            </a:br>
            <a:r>
              <a:rPr lang="en-IN" sz="2400" dirty="0" smtClean="0"/>
              <a:t>Why is it necessary to emasculate a bisexual flower in a plant breeding programme? Mention the condition under which emasculation is not necessary?</a:t>
            </a:r>
            <a:endParaRPr lang="en-IN" sz="2400" dirty="0"/>
          </a:p>
        </p:txBody>
      </p:sp>
      <p:sp>
        <p:nvSpPr>
          <p:cNvPr id="3" name="Content Placeholder 2"/>
          <p:cNvSpPr>
            <a:spLocks noGrp="1"/>
          </p:cNvSpPr>
          <p:nvPr>
            <p:ph idx="1"/>
          </p:nvPr>
        </p:nvSpPr>
        <p:spPr/>
        <p:txBody>
          <a:bodyPr>
            <a:normAutofit/>
          </a:bodyPr>
          <a:lstStyle/>
          <a:p>
            <a:r>
              <a:rPr lang="en-IN" sz="2400" dirty="0" smtClean="0"/>
              <a:t>In plants bearing bisexual </a:t>
            </a:r>
            <a:r>
              <a:rPr lang="en-IN" sz="2400" dirty="0" err="1" smtClean="0"/>
              <a:t>flowers,the</a:t>
            </a:r>
            <a:r>
              <a:rPr lang="en-IN" sz="2400" dirty="0" smtClean="0"/>
              <a:t> anthers are removed from the flower before they </a:t>
            </a:r>
            <a:r>
              <a:rPr lang="en-IN" sz="2400" dirty="0" err="1" smtClean="0"/>
              <a:t>dehise</a:t>
            </a:r>
            <a:r>
              <a:rPr lang="en-IN" sz="2400" dirty="0" smtClean="0"/>
              <a:t>. This is called emasculation. The emasculated </a:t>
            </a:r>
            <a:r>
              <a:rPr lang="en-IN" sz="2400" dirty="0" err="1" smtClean="0"/>
              <a:t>fdlowers</a:t>
            </a:r>
            <a:r>
              <a:rPr lang="en-IN" sz="2400" dirty="0" smtClean="0"/>
              <a:t> are covered with a bag of butter paper to prevent contamination of stigma with unwanted pollen. This process is called bagging. When this stigma attains receptivity, mature pollen grains are dusted on the stigma &amp; the flowers are </a:t>
            </a:r>
            <a:r>
              <a:rPr lang="en-IN" sz="2400" dirty="0" err="1" smtClean="0"/>
              <a:t>rebagged</a:t>
            </a:r>
            <a:r>
              <a:rPr lang="en-IN" sz="2400" dirty="0" smtClean="0"/>
              <a:t> to allow the fruits to develop.</a:t>
            </a:r>
          </a:p>
          <a:p>
            <a:r>
              <a:rPr lang="en-IN" sz="2400" dirty="0" smtClean="0"/>
              <a:t>If the female parent produces unisexual flowers, emasculation is not </a:t>
            </a:r>
            <a:r>
              <a:rPr lang="en-IN" sz="2400" dirty="0" err="1" smtClean="0"/>
              <a:t>necessary.The</a:t>
            </a:r>
            <a:r>
              <a:rPr lang="en-IN" sz="2400" dirty="0" smtClean="0"/>
              <a:t> flower buds are bagged before the flowers open. When the stigma becomes receptive, pollen is dusted on stigma &amp; the flower is </a:t>
            </a:r>
            <a:r>
              <a:rPr lang="en-IN" sz="2400" dirty="0" err="1" smtClean="0"/>
              <a:t>rebagged</a:t>
            </a:r>
            <a:r>
              <a:rPr lang="en-IN" sz="2400" dirty="0" smtClean="0"/>
              <a:t>.   </a:t>
            </a:r>
            <a:endParaRPr lang="en-IN" sz="2400" dirty="0"/>
          </a:p>
        </p:txBody>
      </p:sp>
    </p:spTree>
    <p:extLst>
      <p:ext uri="{BB962C8B-B14F-4D97-AF65-F5344CB8AC3E}">
        <p14:creationId xmlns:p14="http://schemas.microsoft.com/office/powerpoint/2010/main" val="2275158378"/>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Give two examples of </a:t>
            </a:r>
            <a:r>
              <a:rPr lang="en-IN" sz="2400" dirty="0" err="1" smtClean="0"/>
              <a:t>biofortified</a:t>
            </a:r>
            <a:r>
              <a:rPr lang="en-IN" sz="2400" dirty="0" smtClean="0"/>
              <a:t> crops. What benefits do they offer to the society?</a:t>
            </a:r>
            <a:endParaRPr lang="en-IN" sz="2400" dirty="0"/>
          </a:p>
        </p:txBody>
      </p:sp>
      <p:sp>
        <p:nvSpPr>
          <p:cNvPr id="3" name="Content Placeholder 2"/>
          <p:cNvSpPr>
            <a:spLocks noGrp="1"/>
          </p:cNvSpPr>
          <p:nvPr>
            <p:ph idx="1"/>
          </p:nvPr>
        </p:nvSpPr>
        <p:spPr/>
        <p:txBody>
          <a:bodyPr>
            <a:normAutofit/>
          </a:bodyPr>
          <a:lstStyle/>
          <a:p>
            <a:r>
              <a:rPr lang="en-IN" sz="2400" dirty="0" smtClean="0"/>
              <a:t>Maize, Wheat, Rice ,pulses have </a:t>
            </a:r>
            <a:r>
              <a:rPr lang="en-IN" sz="2400" dirty="0" err="1" smtClean="0"/>
              <a:t>biofortified</a:t>
            </a:r>
            <a:r>
              <a:rPr lang="en-IN" sz="2400" dirty="0" smtClean="0"/>
              <a:t> </a:t>
            </a:r>
            <a:r>
              <a:rPr lang="en-IN" sz="2400" err="1" smtClean="0"/>
              <a:t>varieties</a:t>
            </a:r>
            <a:r>
              <a:rPr lang="en-IN" sz="2400" smtClean="0"/>
              <a:t>. Maize </a:t>
            </a:r>
            <a:r>
              <a:rPr lang="en-IN" sz="2400" dirty="0" smtClean="0"/>
              <a:t>hybrids have twice the amount of </a:t>
            </a:r>
            <a:r>
              <a:rPr lang="en-IN" sz="2400" dirty="0" err="1" smtClean="0"/>
              <a:t>aminoacids</a:t>
            </a:r>
            <a:r>
              <a:rPr lang="en-IN" sz="2400" dirty="0" smtClean="0"/>
              <a:t>, fortified wheat variety has high protein content, fortified rice has high quantity of iron. Consumption of such </a:t>
            </a:r>
            <a:r>
              <a:rPr lang="en-IN" sz="2400" dirty="0" err="1" smtClean="0"/>
              <a:t>biofortified</a:t>
            </a:r>
            <a:r>
              <a:rPr lang="en-IN" sz="2400" dirty="0" smtClean="0"/>
              <a:t> foods will enrich the nutritive value  of our common foods &amp; will vastly improve public health. It may even help overcome several nutrient deficiency disorders latent in our country.  </a:t>
            </a:r>
            <a:endParaRPr lang="en-IN" sz="2400" dirty="0"/>
          </a:p>
        </p:txBody>
      </p:sp>
    </p:spTree>
    <p:extLst>
      <p:ext uri="{BB962C8B-B14F-4D97-AF65-F5344CB8AC3E}">
        <p14:creationId xmlns:p14="http://schemas.microsoft.com/office/powerpoint/2010/main" val="6985842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IN" sz="2400" dirty="0" smtClean="0"/>
              <a:t>Although Potato tuber is an underground plant part, it is considered as a stem. Give reasons? </a:t>
            </a:r>
            <a:endParaRPr lang="en-IN" sz="2400" dirty="0"/>
          </a:p>
        </p:txBody>
      </p:sp>
      <p:sp>
        <p:nvSpPr>
          <p:cNvPr id="3" name="Subtitle 2"/>
          <p:cNvSpPr>
            <a:spLocks noGrp="1"/>
          </p:cNvSpPr>
          <p:nvPr>
            <p:ph type="subTitle" idx="1"/>
          </p:nvPr>
        </p:nvSpPr>
        <p:spPr/>
        <p:txBody>
          <a:bodyPr/>
          <a:lstStyle/>
          <a:p>
            <a:r>
              <a:rPr lang="en-IN" dirty="0" smtClean="0"/>
              <a:t>[</a:t>
            </a:r>
            <a:r>
              <a:rPr lang="en-IN" dirty="0" err="1" smtClean="0"/>
              <a:t>i</a:t>
            </a:r>
            <a:r>
              <a:rPr lang="en-IN" dirty="0" smtClean="0"/>
              <a:t>] The tuber has nodes &amp; internodes</a:t>
            </a:r>
          </a:p>
          <a:p>
            <a:r>
              <a:rPr lang="en-IN" dirty="0" smtClean="0"/>
              <a:t>[ii] Leafy shoots appear from the nodes</a:t>
            </a:r>
            <a:endParaRPr lang="en-IN" dirty="0"/>
          </a:p>
        </p:txBody>
      </p:sp>
    </p:spTree>
    <p:extLst>
      <p:ext uri="{BB962C8B-B14F-4D97-AF65-F5344CB8AC3E}">
        <p14:creationId xmlns:p14="http://schemas.microsoft.com/office/powerpoint/2010/main" val="93057880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a:t>
            </a:r>
            <a:r>
              <a:rPr lang="en-IN" sz="2400" dirty="0" err="1" smtClean="0"/>
              <a:t>i</a:t>
            </a:r>
            <a:r>
              <a:rPr lang="en-IN" sz="2400" dirty="0" smtClean="0"/>
              <a:t>] Mention the similarity between autogamy &amp; </a:t>
            </a:r>
            <a:r>
              <a:rPr lang="en-IN" sz="2400" dirty="0" err="1" smtClean="0"/>
              <a:t>geitonogamy</a:t>
            </a:r>
            <a:r>
              <a:rPr lang="en-IN" sz="2400" dirty="0" smtClean="0"/>
              <a:t> ?</a:t>
            </a:r>
            <a:br>
              <a:rPr lang="en-IN" sz="2400" dirty="0" smtClean="0"/>
            </a:br>
            <a:r>
              <a:rPr lang="en-IN" sz="2400" dirty="0" smtClean="0"/>
              <a:t>[ii] How does </a:t>
            </a:r>
            <a:r>
              <a:rPr lang="en-IN" sz="2400" dirty="0" err="1" smtClean="0"/>
              <a:t>geitonogamy</a:t>
            </a:r>
            <a:r>
              <a:rPr lang="en-IN" sz="2400" dirty="0" smtClean="0"/>
              <a:t> differ from </a:t>
            </a:r>
            <a:r>
              <a:rPr lang="en-IN" sz="2400" dirty="0" err="1" smtClean="0"/>
              <a:t>xenogamy</a:t>
            </a:r>
            <a:r>
              <a:rPr lang="en-IN" sz="2400" dirty="0" smtClean="0"/>
              <a:t> ?</a:t>
            </a:r>
            <a:endParaRPr lang="en-IN" sz="2400" dirty="0"/>
          </a:p>
        </p:txBody>
      </p:sp>
      <p:sp>
        <p:nvSpPr>
          <p:cNvPr id="3" name="Content Placeholder 2"/>
          <p:cNvSpPr>
            <a:spLocks noGrp="1"/>
          </p:cNvSpPr>
          <p:nvPr>
            <p:ph idx="1"/>
          </p:nvPr>
        </p:nvSpPr>
        <p:spPr/>
        <p:txBody>
          <a:bodyPr>
            <a:normAutofit/>
          </a:bodyPr>
          <a:lstStyle/>
          <a:p>
            <a:endParaRPr lang="en-IN" sz="2400" dirty="0" smtClean="0"/>
          </a:p>
          <a:p>
            <a:r>
              <a:rPr lang="en-IN" sz="2400" dirty="0" smtClean="0"/>
              <a:t>[</a:t>
            </a:r>
            <a:r>
              <a:rPr lang="en-IN" sz="2400" dirty="0" err="1" smtClean="0"/>
              <a:t>i</a:t>
            </a:r>
            <a:r>
              <a:rPr lang="en-IN" sz="2400" dirty="0" smtClean="0"/>
              <a:t>]  In both cases pollen grains come from the same plant</a:t>
            </a:r>
          </a:p>
          <a:p>
            <a:endParaRPr lang="en-IN" sz="2400" dirty="0"/>
          </a:p>
          <a:p>
            <a:r>
              <a:rPr lang="en-IN" sz="2400" dirty="0" smtClean="0"/>
              <a:t>[ii] In </a:t>
            </a:r>
            <a:r>
              <a:rPr lang="en-IN" sz="2400" dirty="0" err="1" smtClean="0"/>
              <a:t>geitonogamy</a:t>
            </a:r>
            <a:r>
              <a:rPr lang="en-IN" sz="2400" dirty="0" smtClean="0"/>
              <a:t> pollen grains are transferred from the anther to the stigma of another flower of the same plant whereas in </a:t>
            </a:r>
            <a:r>
              <a:rPr lang="en-IN" sz="2400" dirty="0" err="1" smtClean="0"/>
              <a:t>xenogamy</a:t>
            </a:r>
            <a:r>
              <a:rPr lang="en-IN" sz="2400" dirty="0" smtClean="0"/>
              <a:t> pollen grains are transferred from the anther to the stigma of a different flower</a:t>
            </a:r>
            <a:endParaRPr lang="en-IN" sz="2400" dirty="0"/>
          </a:p>
        </p:txBody>
      </p:sp>
    </p:spTree>
    <p:extLst>
      <p:ext uri="{BB962C8B-B14F-4D97-AF65-F5344CB8AC3E}">
        <p14:creationId xmlns:p14="http://schemas.microsoft.com/office/powerpoint/2010/main" val="92611431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2400" dirty="0" smtClean="0"/>
              <a:t>Fertilisation is essential for production of seed, but in some angiosperms, seeds develop without fertilisation</a:t>
            </a:r>
            <a:br>
              <a:rPr lang="en-IN" sz="2400" dirty="0" smtClean="0"/>
            </a:br>
            <a:r>
              <a:rPr lang="en-IN" sz="2400" dirty="0"/>
              <a:t> </a:t>
            </a:r>
            <a:r>
              <a:rPr lang="en-IN" sz="2400" dirty="0" smtClean="0"/>
              <a:t>  [</a:t>
            </a:r>
            <a:r>
              <a:rPr lang="en-IN" sz="2400" dirty="0" err="1" smtClean="0"/>
              <a:t>i</a:t>
            </a:r>
            <a:r>
              <a:rPr lang="en-IN" sz="2400" dirty="0" smtClean="0"/>
              <a:t>] Give an example of an angiosperm that produces seeds without fertilisation?</a:t>
            </a:r>
            <a:br>
              <a:rPr lang="en-IN" sz="2400" dirty="0" smtClean="0"/>
            </a:br>
            <a:r>
              <a:rPr lang="en-IN" sz="2400" dirty="0"/>
              <a:t> </a:t>
            </a:r>
            <a:r>
              <a:rPr lang="en-IN" sz="2400" dirty="0" smtClean="0"/>
              <a:t>  [ii] Explain any two ways by which seeds develop without fertilisation</a:t>
            </a:r>
            <a:endParaRPr lang="en-IN" sz="2400" dirty="0"/>
          </a:p>
        </p:txBody>
      </p:sp>
      <p:sp>
        <p:nvSpPr>
          <p:cNvPr id="3" name="Content Placeholder 2"/>
          <p:cNvSpPr>
            <a:spLocks noGrp="1"/>
          </p:cNvSpPr>
          <p:nvPr>
            <p:ph idx="1"/>
          </p:nvPr>
        </p:nvSpPr>
        <p:spPr/>
        <p:txBody>
          <a:bodyPr>
            <a:normAutofit/>
          </a:bodyPr>
          <a:lstStyle/>
          <a:p>
            <a:endParaRPr lang="en-IN" sz="2400" dirty="0" smtClean="0"/>
          </a:p>
          <a:p>
            <a:r>
              <a:rPr lang="en-IN" sz="2400" dirty="0" err="1" smtClean="0"/>
              <a:t>Ans</a:t>
            </a:r>
            <a:r>
              <a:rPr lang="en-IN" sz="2400" dirty="0" smtClean="0"/>
              <a:t> [</a:t>
            </a:r>
            <a:r>
              <a:rPr lang="en-IN" sz="2400" dirty="0" err="1" smtClean="0"/>
              <a:t>i</a:t>
            </a:r>
            <a:r>
              <a:rPr lang="en-IN" sz="2400" dirty="0" smtClean="0"/>
              <a:t>] In the members of </a:t>
            </a:r>
            <a:r>
              <a:rPr lang="en-IN" sz="2400" dirty="0" err="1" smtClean="0"/>
              <a:t>Asteraceae</a:t>
            </a:r>
            <a:r>
              <a:rPr lang="en-IN" sz="2400" dirty="0" smtClean="0"/>
              <a:t> / grasses seeds develop without fertilisation. It is called </a:t>
            </a:r>
            <a:r>
              <a:rPr lang="en-IN" sz="2400" dirty="0" err="1" smtClean="0"/>
              <a:t>apomixis</a:t>
            </a:r>
            <a:endParaRPr lang="en-IN" sz="2400" dirty="0" smtClean="0"/>
          </a:p>
          <a:p>
            <a:r>
              <a:rPr lang="en-IN" sz="2400" dirty="0" smtClean="0"/>
              <a:t>[ii] The two ways are </a:t>
            </a:r>
          </a:p>
          <a:p>
            <a:r>
              <a:rPr lang="en-IN" sz="2400" dirty="0"/>
              <a:t> </a:t>
            </a:r>
            <a:r>
              <a:rPr lang="en-IN" sz="2400" dirty="0" smtClean="0"/>
              <a:t>     In some species the diploid [2n] egg cell is formed without reduction division &amp; develops into embryo without fertilisation</a:t>
            </a:r>
          </a:p>
          <a:p>
            <a:r>
              <a:rPr lang="en-IN" sz="2400" dirty="0"/>
              <a:t> </a:t>
            </a:r>
            <a:r>
              <a:rPr lang="en-IN" sz="2400" dirty="0" smtClean="0"/>
              <a:t>    In many varieties of Citrus &amp; Mango fruits some of the </a:t>
            </a:r>
            <a:r>
              <a:rPr lang="en-IN" sz="2400" dirty="0" err="1" smtClean="0"/>
              <a:t>nucellar</a:t>
            </a:r>
            <a:r>
              <a:rPr lang="en-IN" sz="2400" dirty="0" smtClean="0"/>
              <a:t> cells surrounding the embryo sac start dividing , protrude into the embryo sac &amp; then develop into embryos </a:t>
            </a:r>
            <a:endParaRPr lang="en-IN" sz="2400" dirty="0"/>
          </a:p>
        </p:txBody>
      </p:sp>
    </p:spTree>
    <p:extLst>
      <p:ext uri="{BB962C8B-B14F-4D97-AF65-F5344CB8AC3E}">
        <p14:creationId xmlns:p14="http://schemas.microsoft.com/office/powerpoint/2010/main" val="257420186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IN" sz="2400" dirty="0" smtClean="0"/>
              <a:t>Give reasons Why?</a:t>
            </a:r>
            <a:br>
              <a:rPr lang="en-IN" sz="2400" dirty="0" smtClean="0"/>
            </a:br>
            <a:r>
              <a:rPr lang="en-IN" sz="2400" dirty="0" smtClean="0"/>
              <a:t>[</a:t>
            </a:r>
            <a:r>
              <a:rPr lang="en-IN" sz="2400" dirty="0" err="1" smtClean="0"/>
              <a:t>i</a:t>
            </a:r>
            <a:r>
              <a:rPr lang="en-IN" sz="2400" dirty="0" smtClean="0"/>
              <a:t>] most zygotes in angiosperms divide only after certain amount of endosperm is formed</a:t>
            </a:r>
            <a:br>
              <a:rPr lang="en-IN" sz="2400" dirty="0" smtClean="0"/>
            </a:br>
            <a:r>
              <a:rPr lang="en-IN" sz="2400" dirty="0" smtClean="0"/>
              <a:t>[ii] groundnut seeds are </a:t>
            </a:r>
            <a:r>
              <a:rPr lang="en-IN" sz="2400" dirty="0" err="1" smtClean="0"/>
              <a:t>exalbuminous</a:t>
            </a:r>
            <a:r>
              <a:rPr lang="en-IN" sz="2400" dirty="0" smtClean="0"/>
              <a:t> &amp; castor seeds are </a:t>
            </a:r>
            <a:r>
              <a:rPr lang="en-IN" sz="2400" dirty="0" err="1" smtClean="0"/>
              <a:t>albuminous</a:t>
            </a:r>
            <a:r>
              <a:rPr lang="en-IN" sz="2400" dirty="0" smtClean="0"/>
              <a:t/>
            </a:r>
            <a:br>
              <a:rPr lang="en-IN" sz="2400" dirty="0" smtClean="0"/>
            </a:br>
            <a:r>
              <a:rPr lang="en-IN" sz="2400" dirty="0" smtClean="0"/>
              <a:t>[iii]</a:t>
            </a:r>
            <a:r>
              <a:rPr lang="en-IN" sz="2400" dirty="0" err="1" smtClean="0"/>
              <a:t>micropyle</a:t>
            </a:r>
            <a:r>
              <a:rPr lang="en-IN" sz="2400" dirty="0" smtClean="0"/>
              <a:t> remains as a pore in the </a:t>
            </a:r>
            <a:r>
              <a:rPr lang="en-IN" sz="2400" dirty="0" err="1" smtClean="0"/>
              <a:t>seedcoat</a:t>
            </a:r>
            <a:r>
              <a:rPr lang="en-IN" sz="2400" dirty="0" smtClean="0"/>
              <a:t> of a seed</a:t>
            </a:r>
            <a:br>
              <a:rPr lang="en-IN" sz="2400" dirty="0" smtClean="0"/>
            </a:br>
            <a:r>
              <a:rPr lang="en-IN" sz="2400" dirty="0" smtClean="0"/>
              <a:t>[iv]integuments of an ovule harden &amp; the water content is highly reduced, as the seed matures</a:t>
            </a:r>
            <a:br>
              <a:rPr lang="en-IN" sz="2400" dirty="0" smtClean="0"/>
            </a:br>
            <a:r>
              <a:rPr lang="en-IN" sz="2400" dirty="0" smtClean="0"/>
              <a:t>[v] apple &amp; cashew are not called true fruits</a:t>
            </a:r>
            <a:endParaRPr lang="en-IN" sz="2400" dirty="0"/>
          </a:p>
        </p:txBody>
      </p:sp>
      <p:sp>
        <p:nvSpPr>
          <p:cNvPr id="3" name="Content Placeholder 2"/>
          <p:cNvSpPr>
            <a:spLocks noGrp="1"/>
          </p:cNvSpPr>
          <p:nvPr>
            <p:ph idx="1"/>
          </p:nvPr>
        </p:nvSpPr>
        <p:spPr>
          <a:xfrm>
            <a:off x="838200" y="2170681"/>
            <a:ext cx="10515600" cy="4351338"/>
          </a:xfrm>
        </p:spPr>
        <p:txBody>
          <a:bodyPr/>
          <a:lstStyle/>
          <a:p>
            <a:r>
              <a:rPr lang="en-IN" sz="2400" dirty="0" smtClean="0"/>
              <a:t>To obtain nutrition from the endosperm for the developing embryo</a:t>
            </a:r>
          </a:p>
          <a:p>
            <a:r>
              <a:rPr lang="en-IN" sz="2400" dirty="0" smtClean="0"/>
              <a:t>The groundnut seeds are </a:t>
            </a:r>
            <a:r>
              <a:rPr lang="en-IN" sz="2400" dirty="0" err="1" smtClean="0"/>
              <a:t>exalbuminous</a:t>
            </a:r>
            <a:r>
              <a:rPr lang="en-IN" sz="2400" dirty="0" smtClean="0"/>
              <a:t> because the endosperm is completely consumed. Whereas, in castor seeds endosperm persists.</a:t>
            </a:r>
          </a:p>
          <a:p>
            <a:r>
              <a:rPr lang="en-IN" sz="2400" dirty="0" smtClean="0"/>
              <a:t>For the entry of water &amp; oxygen required for germination</a:t>
            </a:r>
          </a:p>
          <a:p>
            <a:r>
              <a:rPr lang="en-IN" sz="2400" dirty="0" smtClean="0"/>
              <a:t>To protect the embryo &amp; keep the seed viable ,until favourable conditions return for germination</a:t>
            </a:r>
          </a:p>
          <a:p>
            <a:r>
              <a:rPr lang="en-IN" sz="2400" dirty="0" smtClean="0"/>
              <a:t>In apple &amp; cashew ovary does not take part in fruit formation, instead thalamus contributes to fruit formation</a:t>
            </a:r>
          </a:p>
          <a:p>
            <a:endParaRPr lang="en-IN" sz="2400" dirty="0" smtClean="0"/>
          </a:p>
          <a:p>
            <a:endParaRPr lang="en-IN" sz="2400" dirty="0"/>
          </a:p>
        </p:txBody>
      </p:sp>
    </p:spTree>
    <p:extLst>
      <p:ext uri="{BB962C8B-B14F-4D97-AF65-F5344CB8AC3E}">
        <p14:creationId xmlns:p14="http://schemas.microsoft.com/office/powerpoint/2010/main" val="94494236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Although sexual reproduction is a long drawn, energy intensive complex form of reproduction, many groups of organisms in Plantae prefer this mode. Why? Give three reasons?   </a:t>
            </a:r>
            <a:endParaRPr lang="en-IN" sz="2400" dirty="0"/>
          </a:p>
        </p:txBody>
      </p:sp>
      <p:sp>
        <p:nvSpPr>
          <p:cNvPr id="3" name="Content Placeholder 2"/>
          <p:cNvSpPr>
            <a:spLocks noGrp="1"/>
          </p:cNvSpPr>
          <p:nvPr>
            <p:ph idx="1"/>
          </p:nvPr>
        </p:nvSpPr>
        <p:spPr/>
        <p:txBody>
          <a:bodyPr>
            <a:normAutofit/>
          </a:bodyPr>
          <a:lstStyle/>
          <a:p>
            <a:r>
              <a:rPr lang="en-IN" sz="2400" dirty="0" smtClean="0"/>
              <a:t>Sexual reproduction brings about variation in the offspring</a:t>
            </a:r>
          </a:p>
          <a:p>
            <a:r>
              <a:rPr lang="en-IN" sz="2400" dirty="0" smtClean="0"/>
              <a:t>Since gamete formation is proceeded by meiosis, genetic recombination occurring during crossing over, lead to a great deal of variation in the DNA of gametes</a:t>
            </a:r>
          </a:p>
          <a:p>
            <a:r>
              <a:rPr lang="en-IN" sz="2400" dirty="0" smtClean="0"/>
              <a:t>The organism has better chances of survival in a changing environment</a:t>
            </a:r>
            <a:endParaRPr lang="en-IN" sz="2400" dirty="0"/>
          </a:p>
        </p:txBody>
      </p:sp>
    </p:spTree>
    <p:extLst>
      <p:ext uri="{BB962C8B-B14F-4D97-AF65-F5344CB8AC3E}">
        <p14:creationId xmlns:p14="http://schemas.microsoft.com/office/powerpoint/2010/main" val="257428888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N" sz="2400" dirty="0" smtClean="0"/>
              <a:t>                                                   </a:t>
            </a:r>
            <a:r>
              <a:rPr lang="en-IN" dirty="0" smtClean="0"/>
              <a:t>GENETICS</a:t>
            </a:r>
            <a:br>
              <a:rPr lang="en-IN" dirty="0" smtClean="0"/>
            </a:br>
            <a:r>
              <a:rPr lang="en-IN" sz="2400" dirty="0"/>
              <a:t> </a:t>
            </a:r>
            <a:r>
              <a:rPr lang="en-IN" sz="2400" dirty="0" smtClean="0"/>
              <a:t> What is true breeding line?</a:t>
            </a:r>
            <a:endParaRPr lang="en-IN" sz="2400" dirty="0"/>
          </a:p>
        </p:txBody>
      </p:sp>
      <p:sp>
        <p:nvSpPr>
          <p:cNvPr id="3" name="Content Placeholder 2"/>
          <p:cNvSpPr>
            <a:spLocks noGrp="1"/>
          </p:cNvSpPr>
          <p:nvPr>
            <p:ph idx="1"/>
          </p:nvPr>
        </p:nvSpPr>
        <p:spPr/>
        <p:txBody>
          <a:bodyPr>
            <a:normAutofit/>
          </a:bodyPr>
          <a:lstStyle/>
          <a:p>
            <a:endParaRPr lang="en-IN" sz="2400" dirty="0" smtClean="0"/>
          </a:p>
          <a:p>
            <a:endParaRPr lang="en-IN" sz="2400" dirty="0"/>
          </a:p>
          <a:p>
            <a:r>
              <a:rPr lang="en-IN" sz="2400" dirty="0" smtClean="0"/>
              <a:t>It means that the organism has undergone continuous self pollination with stable trait inheritance from parent to offspring</a:t>
            </a:r>
            <a:endParaRPr lang="en-IN" sz="2400" dirty="0"/>
          </a:p>
        </p:txBody>
      </p:sp>
    </p:spTree>
    <p:extLst>
      <p:ext uri="{BB962C8B-B14F-4D97-AF65-F5344CB8AC3E}">
        <p14:creationId xmlns:p14="http://schemas.microsoft.com/office/powerpoint/2010/main" val="285329173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359</TotalTime>
  <Words>2099</Words>
  <Application>Microsoft Office PowerPoint</Application>
  <PresentationFormat>Custom</PresentationFormat>
  <Paragraphs>128</Paragraphs>
  <Slides>32</Slides>
  <Notes>0</Notes>
  <HiddenSlides>0</HiddenSlides>
  <MMClips>0</MMClips>
  <ScaleCrop>false</ScaleCrop>
  <HeadingPairs>
    <vt:vector size="4" baseType="variant">
      <vt:variant>
        <vt:lpstr>Theme</vt:lpstr>
      </vt:variant>
      <vt:variant>
        <vt:i4>1</vt:i4>
      </vt:variant>
      <vt:variant>
        <vt:lpstr>Slide Titles</vt:lpstr>
      </vt:variant>
      <vt:variant>
        <vt:i4>32</vt:i4>
      </vt:variant>
    </vt:vector>
  </HeadingPairs>
  <TitlesOfParts>
    <vt:vector size="33" baseType="lpstr">
      <vt:lpstr>Office Theme</vt:lpstr>
      <vt:lpstr>EVALUATION </vt:lpstr>
      <vt:lpstr>REPRODUCTION 1.Name the type of ovule in Primulaceae &amp; Leguminosae?</vt:lpstr>
      <vt:lpstr>              Name the type of flower which favours cross pollination?  </vt:lpstr>
      <vt:lpstr>Although Potato tuber is an underground plant part, it is considered as a stem. Give reasons? </vt:lpstr>
      <vt:lpstr>[i] Mention the similarity between autogamy &amp; geitonogamy ? [ii] How does geitonogamy differ from xenogamy ?</vt:lpstr>
      <vt:lpstr>Fertilisation is essential for production of seed, but in some angiosperms, seeds develop without fertilisation    [i] Give an example of an angiosperm that produces seeds without fertilisation?    [ii] Explain any two ways by which seeds develop without fertilisation</vt:lpstr>
      <vt:lpstr>Give reasons Why? [i] most zygotes in angiosperms divide only after certain amount of endosperm is formed [ii] groundnut seeds are exalbuminous &amp; castor seeds are albuminous [iii]micropyle remains as a pore in the seedcoat of a seed [iv]integuments of an ovule harden &amp; the water content is highly reduced, as the seed matures [v] apple &amp; cashew are not called true fruits</vt:lpstr>
      <vt:lpstr>Although sexual reproduction is a long drawn, energy intensive complex form of reproduction, many groups of organisms in Plantae prefer this mode. Why? Give three reasons?   </vt:lpstr>
      <vt:lpstr>                                                   GENETICS   What is true breeding line?</vt:lpstr>
      <vt:lpstr>What is allopolyploidy?Name an allopolyploid that has succeeded as a crop? How does colchicine induce polyploidy?</vt:lpstr>
      <vt:lpstr>How will you identify the genotype of a phenotypically dominant individual?</vt:lpstr>
      <vt:lpstr>Name the process which results due to crossing over? What is its importance? </vt:lpstr>
      <vt:lpstr>A plant of Antirrhinum majus with red flowers was crossed with another plant of the same species with white flowers. The plants of the F1 generation bore pink flowers.Explain the pattern of inheritance with the help of a cross ?         [OR] The F2 projeny of a monohybrid showed phenotypic &amp; genotypic ratio as 1:2:1, unlike that of Mendels monohybrid F2 ratio. With the help of a suitable example work out a cross &amp; explain how it is possible?</vt:lpstr>
      <vt:lpstr>Mention the role of ribosomes in peptide bond formation? How does ATP facilitate It?</vt:lpstr>
      <vt:lpstr>Draw a schematic sketch of replication fork of DNA. Explain the role of the enzymes involved in DNA replication?</vt:lpstr>
      <vt:lpstr>Give a genetic explanation for the following cross. When a tall peaplant with round seeds was crossed with a dwarf pea plant with wrinkled seeds then all individuals of F1 population were tall with round seeds.However selfing among F1 population led to a 9:3:3:1 phenotypic ratio.</vt:lpstr>
      <vt:lpstr>                     BIOTECHNOLOGY</vt:lpstr>
      <vt:lpstr>Explain the importance of a selectable marker with  the help of a suitable example? </vt:lpstr>
      <vt:lpstr>Why is Agrobacterium tumifaciens a good cloning vector ? Explain.</vt:lpstr>
      <vt:lpstr>You have chosen a plasmid as vector for cloning your gene. However this vector plasmid lacks a selectable marker. How would it affect your experiment? </vt:lpstr>
      <vt:lpstr>A mixture of fragmented DNA was electrophoresed in agarose gel.After staining the gel with ethidium bromide, no DNA bands were observed. What could be the reason?</vt:lpstr>
      <vt:lpstr>[i] Mention the property that enables the explants to regenerate into a new plant? [ii] A banana herb is virus infected. Describe the method that will help in obtaining        healthy banana plants from this diseased plant?          [OR] How is it possible to recover healthy banana plants from a diseased but desirable quality banana plant.Explain? </vt:lpstr>
      <vt:lpstr>What is single cell protein? What is the significance of such a  protein?</vt:lpstr>
      <vt:lpstr>                              ECOLOGY</vt:lpstr>
      <vt:lpstr>Name two basic types of competition found amongst organisms. Which one of them is more intense &amp; why?</vt:lpstr>
      <vt:lpstr>Why is predation required in a community of different organisms?</vt:lpstr>
      <vt:lpstr>Sometimes due to biotic /abiotic factor the climax remain in a particular seral stage {pre-climax} without reaching the climax . Do you agree with this statement, If yes give a suitable example </vt:lpstr>
      <vt:lpstr>What will happen to an ecosystem if All producers are removed All organisms of herbivore level are eliminated All top carnivore population is removed</vt:lpstr>
      <vt:lpstr>Differentiate between ‘bad ozone’ &amp; ’good ozone’?</vt:lpstr>
      <vt:lpstr>What is an incomplete ecosystem? Explain with an example?</vt:lpstr>
      <vt:lpstr>Explain the process of artificial hybridisation to get improved crop variety in  [i] plants bearing bisexual flowers [ii] femake parent producing unisexual flowers?       OR Why is it necessary to emasculate a bisexual flower in a plant breeding programme? Mention the condition under which emasculation is not necessary?</vt:lpstr>
      <vt:lpstr>Give two examples of biofortified crops. What benefits do they offer to the society?</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EVALUATION</dc:title>
  <dc:creator>Sam</dc:creator>
  <cp:lastModifiedBy>dell</cp:lastModifiedBy>
  <cp:revision>47</cp:revision>
  <dcterms:created xsi:type="dcterms:W3CDTF">2019-05-22T07:06:03Z</dcterms:created>
  <dcterms:modified xsi:type="dcterms:W3CDTF">2019-06-10T09:47:33Z</dcterms:modified>
</cp:coreProperties>
</file>

<file path=docProps/thumbnail.jpeg>
</file>